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713" r:id="rId2"/>
    <p:sldMasterId id="2147483730" r:id="rId3"/>
  </p:sldMasterIdLst>
  <p:notesMasterIdLst>
    <p:notesMasterId r:id="rId19"/>
  </p:notesMasterIdLst>
  <p:sldIdLst>
    <p:sldId id="256" r:id="rId4"/>
    <p:sldId id="257" r:id="rId5"/>
    <p:sldId id="258" r:id="rId6"/>
    <p:sldId id="304" r:id="rId7"/>
    <p:sldId id="261" r:id="rId8"/>
    <p:sldId id="262" r:id="rId9"/>
    <p:sldId id="300" r:id="rId10"/>
    <p:sldId id="303" r:id="rId11"/>
    <p:sldId id="295" r:id="rId12"/>
    <p:sldId id="297" r:id="rId13"/>
    <p:sldId id="301" r:id="rId14"/>
    <p:sldId id="270" r:id="rId15"/>
    <p:sldId id="289" r:id="rId16"/>
    <p:sldId id="290" r:id="rId17"/>
    <p:sldId id="273" r:id="rId18"/>
  </p:sldIdLst>
  <p:sldSz cx="9144000" cy="5143500" type="screen16x9"/>
  <p:notesSz cx="6858000" cy="9144000"/>
  <p:embeddedFontLst>
    <p:embeddedFont>
      <p:font typeface="Helvetica Neue"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61D"/>
    <a:srgbClr val="1F57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5F8161-93F6-430B-B5DF-8C987574E81A}">
  <a:tblStyle styleId="{C45F8161-93F6-430B-B5DF-8C987574E8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51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Data\3%20Projects\6%20Google%20Drive\SmartCredit%20Internal\00%20Business%20Plan\User%20Projection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Data\3%20Projects\6%20Google%20Drive\SmartCredit%20Internal\00%20Business%20Plan\User%20Projection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Data\3%20Projects\6%20Google%20Drive\SmartCredit%20Internal\00%20Business%20Plan\User%20Projection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Data\3%20Projects\6%20Google%20Drive\SmartCredit%20Internal\00%20Business%20Plan\User%20Proje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400" b="1" dirty="0" smtClean="0"/>
              <a:t>Millennials </a:t>
            </a:r>
            <a:r>
              <a:rPr lang="en-US" sz="1400" b="1" dirty="0"/>
              <a:t>are main crypto users</a:t>
            </a:r>
          </a:p>
        </c:rich>
      </c:tx>
      <c:layout>
        <c:manualLayout>
          <c:xMode val="edge"/>
          <c:yMode val="edge"/>
          <c:x val="0.14487856394955431"/>
          <c:y val="1.3456775406948252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26564191202765525"/>
          <c:w val="1"/>
          <c:h val="0.50147216593157706"/>
        </c:manualLayout>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Lbls>
            <c:dLbl>
              <c:idx val="0"/>
              <c:layout/>
              <c:showLegendKey val="0"/>
              <c:showVal val="1"/>
              <c:showCatName val="0"/>
              <c:showSerName val="0"/>
              <c:showPercent val="0"/>
              <c:showBubbleSize val="0"/>
              <c:extLst>
                <c:ext xmlns:c15="http://schemas.microsoft.com/office/drawing/2012/chart" uri="{CE6537A1-D6FC-4f65-9D91-7224C49458BB}">
                  <c15:layout/>
                </c:ext>
              </c:extLst>
            </c:dLbl>
            <c:dLbl>
              <c:idx val="1"/>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Charts!$B$3:$B$4</c:f>
              <c:strCache>
                <c:ptCount val="2"/>
                <c:pt idx="0">
                  <c:v>Millenials</c:v>
                </c:pt>
                <c:pt idx="1">
                  <c:v>Non Millenials</c:v>
                </c:pt>
              </c:strCache>
            </c:strRef>
          </c:cat>
          <c:val>
            <c:numRef>
              <c:f>Charts!$C$3:$C$4</c:f>
              <c:numCache>
                <c:formatCode>0%</c:formatCode>
                <c:ptCount val="2"/>
                <c:pt idx="0">
                  <c:v>0.55000000000000004</c:v>
                </c:pt>
                <c:pt idx="1">
                  <c:v>0.45</c:v>
                </c:pt>
              </c:numCache>
            </c:numRef>
          </c:val>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dirty="0"/>
              <a:t>U.S. </a:t>
            </a:r>
            <a:r>
              <a:rPr lang="en-US" sz="1400" b="1" dirty="0" smtClean="0"/>
              <a:t>Millennials </a:t>
            </a:r>
            <a:r>
              <a:rPr lang="en-US" sz="1400" b="1" dirty="0"/>
              <a:t>by end of 2018</a:t>
            </a:r>
          </a:p>
        </c:rich>
      </c:tx>
      <c:layout>
        <c:manualLayout>
          <c:xMode val="edge"/>
          <c:yMode val="edge"/>
          <c:x val="0.16401290081965128"/>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922287516089698E-2"/>
          <c:y val="0.22086553601437647"/>
          <c:w val="0.9384867994851297"/>
          <c:h val="0.54609795690015062"/>
        </c:manualLayout>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Lbls>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dLbl>
            <c:dLbl>
              <c:idx val="1"/>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Charts!$B$16:$B$17</c:f>
              <c:strCache>
                <c:ptCount val="2"/>
                <c:pt idx="0">
                  <c:v>in crypto</c:v>
                </c:pt>
                <c:pt idx="1">
                  <c:v>not in crypto</c:v>
                </c:pt>
              </c:strCache>
            </c:strRef>
          </c:cat>
          <c:val>
            <c:numRef>
              <c:f>Charts!$C$16:$C$17</c:f>
              <c:numCache>
                <c:formatCode>0%</c:formatCode>
                <c:ptCount val="2"/>
                <c:pt idx="0">
                  <c:v>0.33</c:v>
                </c:pt>
                <c:pt idx="1">
                  <c:v>0.67</c:v>
                </c:pt>
              </c:numCache>
            </c:numRef>
          </c:val>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a:t>Usage vs. Investment</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18902517335665342"/>
          <c:w val="1"/>
          <c:h val="0.5060455467462478"/>
        </c:manualLayout>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Charts!$B$36:$B$37</c:f>
              <c:strCache>
                <c:ptCount val="2"/>
                <c:pt idx="0">
                  <c:v>currency</c:v>
                </c:pt>
                <c:pt idx="1">
                  <c:v>currency and investment</c:v>
                </c:pt>
              </c:strCache>
            </c:strRef>
          </c:cat>
          <c:val>
            <c:numRef>
              <c:f>Charts!$C$36:$C$37</c:f>
              <c:numCache>
                <c:formatCode>0%</c:formatCode>
                <c:ptCount val="2"/>
                <c:pt idx="0">
                  <c:v>0.4</c:v>
                </c:pt>
                <c:pt idx="1">
                  <c:v>0.6</c:v>
                </c:pt>
              </c:numCache>
            </c:numRef>
          </c:val>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a:t>Financing activities</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8082688629178284E-2"/>
          <c:y val="0.17140100859589583"/>
          <c:w val="0.90578241447618613"/>
          <c:h val="0.47688821291321865"/>
        </c:manualLayout>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Charts!$B$51:$B$52</c:f>
              <c:strCache>
                <c:ptCount val="2"/>
                <c:pt idx="0">
                  <c:v>Lending and Borrowing</c:v>
                </c:pt>
                <c:pt idx="1">
                  <c:v>No financing</c:v>
                </c:pt>
              </c:strCache>
            </c:strRef>
          </c:cat>
          <c:val>
            <c:numRef>
              <c:f>Charts!$C$51:$C$52</c:f>
              <c:numCache>
                <c:formatCode>0%</c:formatCode>
                <c:ptCount val="2"/>
                <c:pt idx="0">
                  <c:v>0.2</c:v>
                </c:pt>
                <c:pt idx="1">
                  <c:v>0.8</c:v>
                </c:pt>
              </c:numCache>
            </c:numRef>
          </c:val>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629764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b479e4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b479e4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800">
              <a:solidFill>
                <a:srgbClr val="404040"/>
              </a:solidFill>
              <a:highlight>
                <a:srgbClr val="FFFFFF"/>
              </a:highlight>
            </a:endParaRPr>
          </a:p>
        </p:txBody>
      </p:sp>
    </p:spTree>
    <p:extLst>
      <p:ext uri="{BB962C8B-B14F-4D97-AF65-F5344CB8AC3E}">
        <p14:creationId xmlns:p14="http://schemas.microsoft.com/office/powerpoint/2010/main" val="493592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b479e4d8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b479e4d8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585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b479e4d8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b479e4d8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453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b479e4d8a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4b479e4d8a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15641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3518a8df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3518a8df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the team building credit into the crypto market. We have a dream team of deeply experienced financial experts. At least 6 are formerly from Credit Suisse. We have a few from Goldman Sachs, UBS, JP Morgan, Bank of America, Merrill Lynch and Deutsche Bank. The team is diversified as well, with experts in capital markets, derivatives, credit markets, credit risk and of course, technology. </a:t>
            </a:r>
            <a:endParaRPr/>
          </a:p>
          <a:p>
            <a:pPr marL="0" lvl="0" indent="0" algn="l" rtl="0">
              <a:spcBef>
                <a:spcPts val="0"/>
              </a:spcBef>
              <a:spcAft>
                <a:spcPts val="0"/>
              </a:spcAft>
              <a:buNone/>
            </a:pPr>
            <a:endParaRPr/>
          </a:p>
          <a:p>
            <a:pPr marL="0" lvl="0" indent="0" algn="l" rtl="0">
              <a:spcBef>
                <a:spcPts val="0"/>
              </a:spcBef>
              <a:spcAft>
                <a:spcPts val="0"/>
              </a:spcAft>
              <a:buNone/>
            </a:pPr>
            <a:r>
              <a:rPr lang="en"/>
              <a:t>We are experienced in blockchain as well. Myself and my co-founder twin, started our work in blockchain in 2012. We have one advisor who wrote thesis about digital contracts years before Satoshi published his paper. One has written a book on blockchain. We also have the founding director of the Bitcoin Foundation, Jon Matonis himself. We have been immersed in this space for significant time.</a:t>
            </a:r>
            <a:endParaRPr/>
          </a:p>
          <a:p>
            <a:pPr marL="0" lvl="0" indent="0" algn="l" rtl="0">
              <a:spcBef>
                <a:spcPts val="0"/>
              </a:spcBef>
              <a:spcAft>
                <a:spcPts val="0"/>
              </a:spcAft>
              <a:buNone/>
            </a:pPr>
            <a:endParaRPr/>
          </a:p>
          <a:p>
            <a:pPr marL="0" lvl="0" indent="0" algn="l" rtl="0">
              <a:spcBef>
                <a:spcPts val="0"/>
              </a:spcBef>
              <a:spcAft>
                <a:spcPts val="0"/>
              </a:spcAft>
              <a:buNone/>
            </a:pPr>
            <a:r>
              <a:rPr lang="en"/>
              <a:t>All this business and blockchain experience means nothing if we don’t have technologists. We have that too, probably the most significant depth in our bench lies in building enterprise applications with over 100 years of experience. </a:t>
            </a:r>
            <a:endParaRPr/>
          </a:p>
          <a:p>
            <a:pPr marL="0" lvl="0" indent="0" algn="l" rtl="0">
              <a:spcBef>
                <a:spcPts val="0"/>
              </a:spcBef>
              <a:spcAft>
                <a:spcPts val="0"/>
              </a:spcAft>
              <a:buNone/>
            </a:pPr>
            <a:endParaRPr/>
          </a:p>
          <a:p>
            <a:pPr marL="0" lvl="0" indent="0" algn="l" rtl="0">
              <a:spcBef>
                <a:spcPts val="0"/>
              </a:spcBef>
              <a:spcAft>
                <a:spcPts val="0"/>
              </a:spcAft>
              <a:buNone/>
            </a:pPr>
            <a:r>
              <a:rPr lang="en"/>
              <a:t>Our team has been working together for a year to prove our thesis, develop a pilot and craft a business plan.</a:t>
            </a:r>
            <a:endParaRPr/>
          </a:p>
        </p:txBody>
      </p:sp>
      <p:sp>
        <p:nvSpPr>
          <p:cNvPr id="159" name="Google Shape;159;g43518a8dff_0_26:notes"/>
          <p:cNvSpPr txBox="1">
            <a:spLocks noGrp="1"/>
          </p:cNvSpPr>
          <p:nvPr>
            <p:ph type="sldNum" idx="12"/>
          </p:nvPr>
        </p:nvSpPr>
        <p:spPr>
          <a:xfrm>
            <a:off x="3884064" y="8685335"/>
            <a:ext cx="2972400" cy="457200"/>
          </a:xfrm>
          <a:prstGeom prst="rect">
            <a:avLst/>
          </a:prstGeom>
          <a:noFill/>
          <a:ln>
            <a:noFill/>
          </a:ln>
        </p:spPr>
        <p:txBody>
          <a:bodyPr spcFirstLastPara="1" wrap="square" lIns="91425" tIns="91425" rIns="91425" bIns="91425" anchor="ctr" anchorCtr="0">
            <a:noAutofit/>
          </a:bodyPr>
          <a:lstStyle/>
          <a:p>
            <a:fld id="{00000000-1234-1234-1234-123412341234}" type="slidenum">
              <a:rPr lang="en"/>
              <a:pPr/>
              <a:t>13</a:t>
            </a:fld>
            <a:endParaRPr/>
          </a:p>
        </p:txBody>
      </p:sp>
    </p:spTree>
    <p:extLst>
      <p:ext uri="{BB962C8B-B14F-4D97-AF65-F5344CB8AC3E}">
        <p14:creationId xmlns:p14="http://schemas.microsoft.com/office/powerpoint/2010/main" val="819570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3518a8df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3518a8df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39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4b479e4d8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4b479e4d8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09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b479e4d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b479e4d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 has taken many forms over the ages. This is thought to be the oldest surviving payslip from Uruk, Mesopotamia in modern day Iraq. The workers were paid in credits of beer. Societies have also used other forms such as tally sticks, paper and plastic to issue credit.</a:t>
            </a:r>
            <a:endParaRPr/>
          </a:p>
          <a:p>
            <a:pPr marL="0" lvl="0" indent="0" algn="l" rtl="0">
              <a:spcBef>
                <a:spcPts val="0"/>
              </a:spcBef>
              <a:spcAft>
                <a:spcPts val="0"/>
              </a:spcAft>
              <a:buNone/>
            </a:pPr>
            <a:endParaRPr/>
          </a:p>
          <a:p>
            <a:pPr marL="0" lvl="0" indent="0" algn="l" rtl="0">
              <a:spcBef>
                <a:spcPts val="0"/>
              </a:spcBef>
              <a:spcAft>
                <a:spcPts val="0"/>
              </a:spcAft>
              <a:buNone/>
            </a:pPr>
            <a:r>
              <a:rPr lang="en"/>
              <a:t>According to the latest numbers by the Institute of International Finance, over 85% of global spend is issued via credit.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6" name="Google Shape;216;g4b479e4d8a_0_5:notes"/>
          <p:cNvSpPr txBox="1">
            <a:spLocks noGrp="1"/>
          </p:cNvSpPr>
          <p:nvPr>
            <p:ph type="sldNum" idx="12"/>
          </p:nvPr>
        </p:nvSpPr>
        <p:spPr>
          <a:xfrm>
            <a:off x="3884064" y="8685335"/>
            <a:ext cx="2972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a:t>
            </a:fld>
            <a:endParaRPr/>
          </a:p>
        </p:txBody>
      </p:sp>
    </p:spTree>
    <p:extLst>
      <p:ext uri="{BB962C8B-B14F-4D97-AF65-F5344CB8AC3E}">
        <p14:creationId xmlns:p14="http://schemas.microsoft.com/office/powerpoint/2010/main" val="2870497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b479e4d8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b479e4d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dirty="0">
              <a:solidFill>
                <a:srgbClr val="404040"/>
              </a:solidFill>
              <a:highlight>
                <a:srgbClr val="FFFFFF"/>
              </a:highlight>
            </a:endParaRPr>
          </a:p>
        </p:txBody>
      </p:sp>
    </p:spTree>
    <p:extLst>
      <p:ext uri="{BB962C8B-B14F-4D97-AF65-F5344CB8AC3E}">
        <p14:creationId xmlns:p14="http://schemas.microsoft.com/office/powerpoint/2010/main" val="925004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b479e4d8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b479e4d8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SmartCredit.io is a two tier system. The first part is the lending marketplace.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The real game changer here is monetizable debt - programmable elastic credit money. </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All others limit the lending transaction between two parties—the lender and the buyer.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system creates a credit certificate called </a:t>
            </a:r>
            <a:r>
              <a:rPr lang="en" b="1">
                <a:solidFill>
                  <a:schemeClr val="dk1"/>
                </a:solidFill>
              </a:rPr>
              <a:t>SmartMoney</a:t>
            </a:r>
            <a:r>
              <a:rPr lang="en">
                <a:solidFill>
                  <a:schemeClr val="dk1"/>
                </a:solidFill>
              </a:rPr>
              <a:t> on the blockchain that is transferable immediately. </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So lenders can use that SmartMoney to pay other 3rd parties.</a:t>
            </a: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71758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b479e4d8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b479e4d8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SmartCredit.io is a two tier system. The first part is the lending marketplace.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The real game changer here is monetizable debt - programmable elastic credit money. </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All others limit the lending transaction between two parties—the lender and the buyer.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system creates a credit certificate called </a:t>
            </a:r>
            <a:r>
              <a:rPr lang="en" b="1">
                <a:solidFill>
                  <a:schemeClr val="dk1"/>
                </a:solidFill>
              </a:rPr>
              <a:t>SmartMoney</a:t>
            </a:r>
            <a:r>
              <a:rPr lang="en">
                <a:solidFill>
                  <a:schemeClr val="dk1"/>
                </a:solidFill>
              </a:rPr>
              <a:t> on the blockchain that is transferable immediately. </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So lenders can use that SmartMoney to pay other 3rd parties.</a:t>
            </a: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90574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b479e4d8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b479e4d8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21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b479e4d8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b479e4d8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562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b479e4d8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b479e4d8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338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b479e4d8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b479e4d8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SmartCredit.io is a two tier system. The first part is the lending marketplace.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The real game changer here is monetizable debt - programmable elastic credit money. </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All others limit the lending transaction between two parties—the lender and the buyer.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system creates a credit certificate called </a:t>
            </a:r>
            <a:r>
              <a:rPr lang="en" b="1">
                <a:solidFill>
                  <a:schemeClr val="dk1"/>
                </a:solidFill>
              </a:rPr>
              <a:t>SmartMoney</a:t>
            </a:r>
            <a:r>
              <a:rPr lang="en">
                <a:solidFill>
                  <a:schemeClr val="dk1"/>
                </a:solidFill>
              </a:rPr>
              <a:t> on the blockchain that is transferable immediately. </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So lenders can use that SmartMoney to pay other 3rd parties.</a:t>
            </a: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39764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s://material.io/tools/icons/" TargetMode="External"/><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s://material.io/tools/icons/" TargetMode="External"/><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0"/>
        <p:cNvGrpSpPr/>
        <p:nvPr/>
      </p:nvGrpSpPr>
      <p:grpSpPr>
        <a:xfrm>
          <a:off x="0" y="0"/>
          <a:ext cx="0" cy="0"/>
          <a:chOff x="0" y="0"/>
          <a:chExt cx="0" cy="0"/>
        </a:xfrm>
      </p:grpSpPr>
      <p:sp>
        <p:nvSpPr>
          <p:cNvPr id="171" name="Google Shape;171;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2" name="Google Shape;17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5"/>
        <p:cNvGrpSpPr/>
        <p:nvPr/>
      </p:nvGrpSpPr>
      <p:grpSpPr>
        <a:xfrm>
          <a:off x="0" y="0"/>
          <a:ext cx="0" cy="0"/>
          <a:chOff x="0" y="0"/>
          <a:chExt cx="0" cy="0"/>
        </a:xfrm>
      </p:grpSpPr>
      <p:sp>
        <p:nvSpPr>
          <p:cNvPr id="206" name="Google Shape;206;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1_Title slide">
    <p:bg>
      <p:bgPr>
        <a:solidFill>
          <a:srgbClr val="1F5799"/>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ubTitle" idx="1"/>
          </p:nvPr>
        </p:nvSpPr>
        <p:spPr>
          <a:xfrm>
            <a:off x="311700" y="3099750"/>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2800"/>
              <a:buNone/>
              <a:defRPr sz="28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5503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ue background - Title only ">
  <p:cSld name="Blue background - Title only ">
    <p:bg>
      <p:bgPr>
        <a:solidFill>
          <a:srgbClr val="1F5799"/>
        </a:solidFill>
        <a:effectLst/>
      </p:bgPr>
    </p:bg>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320040"/>
            <a:ext cx="8520600" cy="572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000"/>
              <a:buNone/>
              <a:defRPr sz="3000" b="1">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75" name="Google Shape;7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47817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1F5799"/>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311700" y="3099750"/>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2800"/>
              <a:buNone/>
              <a:defRPr sz="28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pic>
        <p:nvPicPr>
          <p:cNvPr id="12" name="Google Shape;12;p2"/>
          <p:cNvPicPr preferRelativeResize="0"/>
          <p:nvPr/>
        </p:nvPicPr>
        <p:blipFill rotWithShape="1">
          <a:blip r:embed="rId2">
            <a:alphaModFix/>
          </a:blip>
          <a:srcRect b="27829"/>
          <a:stretch/>
        </p:blipFill>
        <p:spPr>
          <a:xfrm>
            <a:off x="1100600" y="1215747"/>
            <a:ext cx="6942802" cy="1957274"/>
          </a:xfrm>
          <a:prstGeom prst="rect">
            <a:avLst/>
          </a:prstGeom>
          <a:noFill/>
          <a:ln>
            <a:noFill/>
          </a:ln>
        </p:spPr>
      </p:pic>
    </p:spTree>
    <p:extLst>
      <p:ext uri="{BB962C8B-B14F-4D97-AF65-F5344CB8AC3E}">
        <p14:creationId xmlns:p14="http://schemas.microsoft.com/office/powerpoint/2010/main" val="1172320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Clr>
                <a:srgbClr val="1F5799"/>
              </a:buClr>
              <a:buSzPts val="3600"/>
              <a:buNone/>
              <a:defRPr sz="3600" b="1">
                <a:solidFill>
                  <a:srgbClr val="1F579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8700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Clr>
                <a:srgbClr val="1F5799"/>
              </a:buClr>
              <a:buSzPts val="3000"/>
              <a:buNone/>
              <a:defRPr sz="3000" b="1">
                <a:solidFill>
                  <a:srgbClr val="1F5799"/>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533716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ue background - Title only ">
  <p:cSld name="Blue background - Title only ">
    <p:bg>
      <p:bgPr>
        <a:solidFill>
          <a:srgbClr val="1F5799"/>
        </a:solid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000"/>
              <a:buNone/>
              <a:defRPr sz="3000" b="1">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092423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on blue and description centered">
  <p:cSld name="Section title on blue and description centered">
    <p:spTree>
      <p:nvGrpSpPr>
        <p:cNvPr id="1" name="Shape 62"/>
        <p:cNvGrpSpPr/>
        <p:nvPr/>
      </p:nvGrpSpPr>
      <p:grpSpPr>
        <a:xfrm>
          <a:off x="0" y="0"/>
          <a:ext cx="0" cy="0"/>
          <a:chOff x="0" y="0"/>
          <a:chExt cx="0" cy="0"/>
        </a:xfrm>
      </p:grpSpPr>
      <p:sp>
        <p:nvSpPr>
          <p:cNvPr id="63" name="Google Shape;63;p14"/>
          <p:cNvSpPr/>
          <p:nvPr/>
        </p:nvSpPr>
        <p:spPr>
          <a:xfrm>
            <a:off x="2698950" y="-125"/>
            <a:ext cx="3746100" cy="5143500"/>
          </a:xfrm>
          <a:prstGeom prst="rect">
            <a:avLst/>
          </a:prstGeom>
          <a:solidFill>
            <a:srgbClr val="1F5799"/>
          </a:solidFill>
          <a:ln>
            <a:noFill/>
          </a:ln>
        </p:spPr>
        <p:txBody>
          <a:bodyPr spcFirstLastPara="1" wrap="square" lIns="91425" tIns="91425" rIns="91425" bIns="91425" anchor="ctr" anchorCtr="0">
            <a:noAutofit/>
          </a:bodyPr>
          <a:lstStyle/>
          <a:p>
            <a:endParaRPr/>
          </a:p>
        </p:txBody>
      </p:sp>
      <p:sp>
        <p:nvSpPr>
          <p:cNvPr id="64" name="Google Shape;64;p14"/>
          <p:cNvSpPr txBox="1">
            <a:spLocks noGrp="1"/>
          </p:cNvSpPr>
          <p:nvPr>
            <p:ph type="title"/>
          </p:nvPr>
        </p:nvSpPr>
        <p:spPr>
          <a:xfrm>
            <a:off x="2976025" y="746775"/>
            <a:ext cx="3097800" cy="14823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200"/>
              <a:buNone/>
              <a:defRPr sz="4200" b="1">
                <a:solidFill>
                  <a:srgbClr val="FFFFFF"/>
                </a:solidFill>
              </a:defRPr>
            </a:lvl1pPr>
            <a:lvl2pPr lvl="1" algn="ctr" rtl="0">
              <a:spcBef>
                <a:spcPts val="0"/>
              </a:spcBef>
              <a:spcAft>
                <a:spcPts val="0"/>
              </a:spcAft>
              <a:buClr>
                <a:srgbClr val="FFFFFF"/>
              </a:buClr>
              <a:buSzPts val="4200"/>
              <a:buNone/>
              <a:defRPr sz="4200">
                <a:solidFill>
                  <a:srgbClr val="FFFFFF"/>
                </a:solidFill>
              </a:defRPr>
            </a:lvl2pPr>
            <a:lvl3pPr lvl="2" algn="ctr" rtl="0">
              <a:spcBef>
                <a:spcPts val="0"/>
              </a:spcBef>
              <a:spcAft>
                <a:spcPts val="0"/>
              </a:spcAft>
              <a:buClr>
                <a:srgbClr val="FFFFFF"/>
              </a:buClr>
              <a:buSzPts val="4200"/>
              <a:buNone/>
              <a:defRPr sz="4200">
                <a:solidFill>
                  <a:srgbClr val="FFFFFF"/>
                </a:solidFill>
              </a:defRPr>
            </a:lvl3pPr>
            <a:lvl4pPr lvl="3" algn="ctr" rtl="0">
              <a:spcBef>
                <a:spcPts val="0"/>
              </a:spcBef>
              <a:spcAft>
                <a:spcPts val="0"/>
              </a:spcAft>
              <a:buClr>
                <a:srgbClr val="FFFFFF"/>
              </a:buClr>
              <a:buSzPts val="4200"/>
              <a:buNone/>
              <a:defRPr sz="4200">
                <a:solidFill>
                  <a:srgbClr val="FFFFFF"/>
                </a:solidFill>
              </a:defRPr>
            </a:lvl4pPr>
            <a:lvl5pPr lvl="4" algn="ctr" rtl="0">
              <a:spcBef>
                <a:spcPts val="0"/>
              </a:spcBef>
              <a:spcAft>
                <a:spcPts val="0"/>
              </a:spcAft>
              <a:buClr>
                <a:srgbClr val="FFFFFF"/>
              </a:buClr>
              <a:buSzPts val="4200"/>
              <a:buNone/>
              <a:defRPr sz="4200">
                <a:solidFill>
                  <a:srgbClr val="FFFFFF"/>
                </a:solidFill>
              </a:defRPr>
            </a:lvl5pPr>
            <a:lvl6pPr lvl="5" algn="ctr" rtl="0">
              <a:spcBef>
                <a:spcPts val="0"/>
              </a:spcBef>
              <a:spcAft>
                <a:spcPts val="0"/>
              </a:spcAft>
              <a:buClr>
                <a:srgbClr val="FFFFFF"/>
              </a:buClr>
              <a:buSzPts val="4200"/>
              <a:buNone/>
              <a:defRPr sz="4200">
                <a:solidFill>
                  <a:srgbClr val="FFFFFF"/>
                </a:solidFill>
              </a:defRPr>
            </a:lvl6pPr>
            <a:lvl7pPr lvl="6" algn="ctr" rtl="0">
              <a:spcBef>
                <a:spcPts val="0"/>
              </a:spcBef>
              <a:spcAft>
                <a:spcPts val="0"/>
              </a:spcAft>
              <a:buClr>
                <a:srgbClr val="FFFFFF"/>
              </a:buClr>
              <a:buSzPts val="4200"/>
              <a:buNone/>
              <a:defRPr sz="4200">
                <a:solidFill>
                  <a:srgbClr val="FFFFFF"/>
                </a:solidFill>
              </a:defRPr>
            </a:lvl7pPr>
            <a:lvl8pPr lvl="7" algn="ctr" rtl="0">
              <a:spcBef>
                <a:spcPts val="0"/>
              </a:spcBef>
              <a:spcAft>
                <a:spcPts val="0"/>
              </a:spcAft>
              <a:buClr>
                <a:srgbClr val="FFFFFF"/>
              </a:buClr>
              <a:buSzPts val="4200"/>
              <a:buNone/>
              <a:defRPr sz="4200">
                <a:solidFill>
                  <a:srgbClr val="FFFFFF"/>
                </a:solidFill>
              </a:defRPr>
            </a:lvl8pPr>
            <a:lvl9pPr lvl="8" algn="ctr" rtl="0">
              <a:spcBef>
                <a:spcPts val="0"/>
              </a:spcBef>
              <a:spcAft>
                <a:spcPts val="0"/>
              </a:spcAft>
              <a:buClr>
                <a:srgbClr val="FFFFFF"/>
              </a:buClr>
              <a:buSzPts val="4200"/>
              <a:buNone/>
              <a:defRPr sz="4200">
                <a:solidFill>
                  <a:srgbClr val="FFFFFF"/>
                </a:solidFill>
              </a:defRPr>
            </a:lvl9pPr>
          </a:lstStyle>
          <a:p>
            <a:endParaRPr/>
          </a:p>
        </p:txBody>
      </p:sp>
      <p:sp>
        <p:nvSpPr>
          <p:cNvPr id="65" name="Google Shape;65;p14"/>
          <p:cNvSpPr txBox="1">
            <a:spLocks noGrp="1"/>
          </p:cNvSpPr>
          <p:nvPr>
            <p:ph type="subTitle" idx="1"/>
          </p:nvPr>
        </p:nvSpPr>
        <p:spPr>
          <a:xfrm>
            <a:off x="2976025" y="2711000"/>
            <a:ext cx="30978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2100"/>
              <a:buNone/>
              <a:defRPr sz="2100">
                <a:solidFill>
                  <a:srgbClr val="FFFFFF"/>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955033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pic>
        <p:nvPicPr>
          <p:cNvPr id="71" name="Google Shape;71;p16"/>
          <p:cNvPicPr preferRelativeResize="0"/>
          <p:nvPr/>
        </p:nvPicPr>
        <p:blipFill rotWithShape="1">
          <a:blip r:embed="rId2">
            <a:alphaModFix/>
          </a:blip>
          <a:srcRect t="10955" b="10955"/>
          <a:stretch/>
        </p:blipFill>
        <p:spPr>
          <a:xfrm>
            <a:off x="0" y="4875"/>
            <a:ext cx="9144000" cy="5143498"/>
          </a:xfrm>
          <a:prstGeom prst="rect">
            <a:avLst/>
          </a:prstGeom>
          <a:noFill/>
          <a:ln>
            <a:noFill/>
          </a:ln>
        </p:spPr>
      </p:pic>
      <p:sp>
        <p:nvSpPr>
          <p:cNvPr id="72" name="Google Shape;72;p16"/>
          <p:cNvSpPr txBox="1">
            <a:spLocks noGrp="1"/>
          </p:cNvSpPr>
          <p:nvPr>
            <p:ph type="title" hasCustomPrompt="1"/>
          </p:nvPr>
        </p:nvSpPr>
        <p:spPr>
          <a:xfrm>
            <a:off x="311700" y="1375975"/>
            <a:ext cx="8520600" cy="18396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9600"/>
              <a:buNone/>
              <a:defRPr sz="96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
        <p:nvSpPr>
          <p:cNvPr id="74" name="Google Shape;74;p16"/>
          <p:cNvSpPr txBox="1"/>
          <p:nvPr/>
        </p:nvSpPr>
        <p:spPr>
          <a:xfrm>
            <a:off x="307760" y="3273917"/>
            <a:ext cx="8520600" cy="752400"/>
          </a:xfrm>
          <a:prstGeom prst="rect">
            <a:avLst/>
          </a:prstGeom>
          <a:noFill/>
          <a:ln>
            <a:noFill/>
          </a:ln>
        </p:spPr>
        <p:txBody>
          <a:bodyPr spcFirstLastPara="1" wrap="square" lIns="91425" tIns="91425" rIns="91425" bIns="91425" anchor="ctr" anchorCtr="0">
            <a:noAutofit/>
          </a:bodyPr>
          <a:lstStyle/>
          <a:p>
            <a:pPr marR="25400" algn="ctr"/>
            <a:r>
              <a:rPr lang="en" sz="3000">
                <a:solidFill>
                  <a:srgbClr val="FFFFFF"/>
                </a:solidFill>
                <a:latin typeface="Avenir"/>
                <a:ea typeface="Avenir"/>
                <a:cs typeface="Avenir"/>
                <a:sym typeface="Avenir"/>
              </a:rPr>
              <a:t>Click to edit subtitle</a:t>
            </a:r>
            <a:endParaRPr sz="3000">
              <a:solidFill>
                <a:srgbClr val="FFFFFF"/>
              </a:solidFill>
              <a:latin typeface="Avenir"/>
              <a:ea typeface="Avenir"/>
              <a:cs typeface="Avenir"/>
              <a:sym typeface="Avenir"/>
            </a:endParaRPr>
          </a:p>
        </p:txBody>
      </p:sp>
    </p:spTree>
    <p:extLst>
      <p:ext uri="{BB962C8B-B14F-4D97-AF65-F5344CB8AC3E}">
        <p14:creationId xmlns:p14="http://schemas.microsoft.com/office/powerpoint/2010/main" val="1231172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2">
  <p:cSld name="Big number 2">
    <p:spTree>
      <p:nvGrpSpPr>
        <p:cNvPr id="1"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77" name="Google Shape;77;p17"/>
          <p:cNvSpPr txBox="1">
            <a:spLocks noGrp="1"/>
          </p:cNvSpPr>
          <p:nvPr>
            <p:ph type="title" hasCustomPrompt="1"/>
          </p:nvPr>
        </p:nvSpPr>
        <p:spPr>
          <a:xfrm>
            <a:off x="311700" y="1375975"/>
            <a:ext cx="8520600" cy="18396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9600"/>
              <a:buNone/>
              <a:defRPr sz="96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8" name="Google Shape;7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
        <p:nvSpPr>
          <p:cNvPr id="79" name="Google Shape;79;p17"/>
          <p:cNvSpPr txBox="1"/>
          <p:nvPr/>
        </p:nvSpPr>
        <p:spPr>
          <a:xfrm>
            <a:off x="307760" y="3273917"/>
            <a:ext cx="8520600" cy="752400"/>
          </a:xfrm>
          <a:prstGeom prst="rect">
            <a:avLst/>
          </a:prstGeom>
          <a:noFill/>
          <a:ln>
            <a:noFill/>
          </a:ln>
        </p:spPr>
        <p:txBody>
          <a:bodyPr spcFirstLastPara="1" wrap="square" lIns="91425" tIns="91425" rIns="91425" bIns="91425" anchor="ctr" anchorCtr="0">
            <a:noAutofit/>
          </a:bodyPr>
          <a:lstStyle/>
          <a:p>
            <a:pPr marR="25400" algn="ctr"/>
            <a:r>
              <a:rPr lang="en" sz="3000">
                <a:solidFill>
                  <a:srgbClr val="FFFFFF"/>
                </a:solidFill>
                <a:latin typeface="Avenir"/>
                <a:ea typeface="Avenir"/>
                <a:cs typeface="Avenir"/>
                <a:sym typeface="Avenir"/>
              </a:rPr>
              <a:t>Click to edit subtitle</a:t>
            </a:r>
            <a:endParaRPr sz="3000">
              <a:solidFill>
                <a:srgbClr val="FFFFFF"/>
              </a:solidFill>
              <a:latin typeface="Avenir"/>
              <a:ea typeface="Avenir"/>
              <a:cs typeface="Avenir"/>
              <a:sym typeface="Avenir"/>
            </a:endParaRPr>
          </a:p>
        </p:txBody>
      </p:sp>
    </p:spTree>
    <p:extLst>
      <p:ext uri="{BB962C8B-B14F-4D97-AF65-F5344CB8AC3E}">
        <p14:creationId xmlns:p14="http://schemas.microsoft.com/office/powerpoint/2010/main" val="2465778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76" name="Google Shape;17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 color">
  <p:cSld name="Big number - color">
    <p:spTree>
      <p:nvGrpSpPr>
        <p:cNvPr id="1"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t="10955" b="10955"/>
          <a:stretch/>
        </p:blipFill>
        <p:spPr>
          <a:xfrm>
            <a:off x="0" y="0"/>
            <a:ext cx="9144000" cy="5143498"/>
          </a:xfrm>
          <a:prstGeom prst="rect">
            <a:avLst/>
          </a:prstGeom>
          <a:noFill/>
          <a:ln>
            <a:noFill/>
          </a:ln>
        </p:spPr>
      </p:pic>
      <p:sp>
        <p:nvSpPr>
          <p:cNvPr id="82" name="Google Shape;82;p18"/>
          <p:cNvSpPr txBox="1"/>
          <p:nvPr/>
        </p:nvSpPr>
        <p:spPr>
          <a:xfrm>
            <a:off x="307760" y="2221606"/>
            <a:ext cx="8520600" cy="752400"/>
          </a:xfrm>
          <a:prstGeom prst="rect">
            <a:avLst/>
          </a:prstGeom>
          <a:noFill/>
          <a:ln>
            <a:noFill/>
          </a:ln>
        </p:spPr>
        <p:txBody>
          <a:bodyPr spcFirstLastPara="1" wrap="square" lIns="91425" tIns="91425" rIns="91425" bIns="91425" anchor="ctr" anchorCtr="0">
            <a:noAutofit/>
          </a:bodyPr>
          <a:lstStyle/>
          <a:p>
            <a:pPr marR="25400" algn="ctr"/>
            <a:r>
              <a:rPr lang="en" sz="9600" b="1">
                <a:highlight>
                  <a:srgbClr val="FFFFFF"/>
                </a:highlight>
                <a:latin typeface="Helvetica Neue"/>
                <a:ea typeface="Helvetica Neue"/>
                <a:cs typeface="Helvetica Neue"/>
                <a:sym typeface="Helvetica Neue"/>
              </a:rPr>
              <a:t> #26</a:t>
            </a:r>
            <a:r>
              <a:rPr lang="en" sz="9600" b="1">
                <a:solidFill>
                  <a:srgbClr val="FFFFFF"/>
                </a:solidFill>
                <a:highlight>
                  <a:srgbClr val="FFFFFF"/>
                </a:highlight>
                <a:latin typeface="Helvetica Neue"/>
                <a:ea typeface="Helvetica Neue"/>
                <a:cs typeface="Helvetica Neue"/>
                <a:sym typeface="Helvetica Neue"/>
              </a:rPr>
              <a:t>.</a:t>
            </a:r>
            <a:endParaRPr sz="9600" b="1">
              <a:solidFill>
                <a:srgbClr val="FFFFFF"/>
              </a:solidFill>
              <a:highlight>
                <a:srgbClr val="FFFFFF"/>
              </a:highlight>
              <a:latin typeface="Helvetica Neue"/>
              <a:ea typeface="Helvetica Neue"/>
              <a:cs typeface="Helvetica Neue"/>
              <a:sym typeface="Helvetica Neue"/>
            </a:endParaRPr>
          </a:p>
        </p:txBody>
      </p:sp>
      <p:sp>
        <p:nvSpPr>
          <p:cNvPr id="83" name="Google Shape;83;p18"/>
          <p:cNvSpPr txBox="1"/>
          <p:nvPr/>
        </p:nvSpPr>
        <p:spPr>
          <a:xfrm>
            <a:off x="307760" y="3273917"/>
            <a:ext cx="8520600" cy="752400"/>
          </a:xfrm>
          <a:prstGeom prst="rect">
            <a:avLst/>
          </a:prstGeom>
          <a:noFill/>
          <a:ln>
            <a:noFill/>
          </a:ln>
        </p:spPr>
        <p:txBody>
          <a:bodyPr spcFirstLastPara="1" wrap="square" lIns="91425" tIns="91425" rIns="91425" bIns="91425" anchor="ctr" anchorCtr="0">
            <a:noAutofit/>
          </a:bodyPr>
          <a:lstStyle/>
          <a:p>
            <a:pPr marR="25400" algn="ctr"/>
            <a:r>
              <a:rPr lang="en" sz="3000">
                <a:highlight>
                  <a:srgbClr val="FFFFFF"/>
                </a:highlight>
                <a:latin typeface="Avenir"/>
                <a:ea typeface="Avenir"/>
                <a:cs typeface="Avenir"/>
                <a:sym typeface="Avenir"/>
              </a:rPr>
              <a:t> Cryptocurrency ranks just behind Russia</a:t>
            </a:r>
            <a:r>
              <a:rPr lang="en" sz="3000">
                <a:solidFill>
                  <a:srgbClr val="FFFFFF"/>
                </a:solidFill>
                <a:highlight>
                  <a:srgbClr val="FFFFFF"/>
                </a:highlight>
                <a:latin typeface="Avenir"/>
                <a:ea typeface="Avenir"/>
                <a:cs typeface="Avenir"/>
                <a:sym typeface="Avenir"/>
              </a:rPr>
              <a:t>.</a:t>
            </a:r>
            <a:r>
              <a:rPr lang="en" sz="3000">
                <a:highlight>
                  <a:srgbClr val="FFFFFF"/>
                </a:highlight>
                <a:latin typeface="Avenir"/>
                <a:ea typeface="Avenir"/>
                <a:cs typeface="Avenir"/>
                <a:sym typeface="Avenir"/>
              </a:rPr>
              <a:t> </a:t>
            </a:r>
            <a:endParaRPr sz="3000">
              <a:highlight>
                <a:srgbClr val="FFFFFF"/>
              </a:highlight>
              <a:latin typeface="Avenir"/>
              <a:ea typeface="Avenir"/>
              <a:cs typeface="Avenir"/>
              <a:sym typeface="Avenir"/>
            </a:endParaRPr>
          </a:p>
          <a:p>
            <a:pPr marR="25400" algn="ctr"/>
            <a:r>
              <a:rPr lang="en" sz="3000">
                <a:highlight>
                  <a:srgbClr val="FFFFFF"/>
                </a:highlight>
                <a:latin typeface="Avenir"/>
                <a:ea typeface="Avenir"/>
                <a:cs typeface="Avenir"/>
                <a:sym typeface="Avenir"/>
              </a:rPr>
              <a:t> for narrow money.</a:t>
            </a:r>
            <a:r>
              <a:rPr lang="en" sz="3000">
                <a:solidFill>
                  <a:srgbClr val="FFFFFF"/>
                </a:solidFill>
                <a:highlight>
                  <a:srgbClr val="FFFFFF"/>
                </a:highlight>
                <a:latin typeface="Avenir"/>
                <a:ea typeface="Avenir"/>
                <a:cs typeface="Avenir"/>
                <a:sym typeface="Avenir"/>
              </a:rPr>
              <a:t>.</a:t>
            </a:r>
            <a:endParaRPr sz="3000">
              <a:solidFill>
                <a:srgbClr val="FFFFFF"/>
              </a:solidFill>
              <a:highlight>
                <a:srgbClr val="FFFFFF"/>
              </a:highlight>
              <a:latin typeface="Avenir"/>
              <a:ea typeface="Avenir"/>
              <a:cs typeface="Avenir"/>
              <a:sym typeface="Avenir"/>
            </a:endParaRPr>
          </a:p>
        </p:txBody>
      </p:sp>
    </p:spTree>
    <p:extLst>
      <p:ext uri="{BB962C8B-B14F-4D97-AF65-F5344CB8AC3E}">
        <p14:creationId xmlns:p14="http://schemas.microsoft.com/office/powerpoint/2010/main" val="4126699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032480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obile device">
  <p:cSld name="Mobile device">
    <p:spTree>
      <p:nvGrpSpPr>
        <p:cNvPr id="1" name="Shape 86"/>
        <p:cNvGrpSpPr/>
        <p:nvPr/>
      </p:nvGrpSpPr>
      <p:grpSpPr>
        <a:xfrm>
          <a:off x="0" y="0"/>
          <a:ext cx="0" cy="0"/>
          <a:chOff x="0" y="0"/>
          <a:chExt cx="0" cy="0"/>
        </a:xfrm>
      </p:grpSpPr>
      <p:sp>
        <p:nvSpPr>
          <p:cNvPr id="87" name="Google Shape;87;p20"/>
          <p:cNvSpPr/>
          <p:nvPr/>
        </p:nvSpPr>
        <p:spPr>
          <a:xfrm>
            <a:off x="4572000" y="-125"/>
            <a:ext cx="4572000" cy="5143500"/>
          </a:xfrm>
          <a:prstGeom prst="rect">
            <a:avLst/>
          </a:prstGeom>
          <a:solidFill>
            <a:srgbClr val="1F5799"/>
          </a:solidFill>
          <a:ln>
            <a:noFill/>
          </a:ln>
        </p:spPr>
        <p:txBody>
          <a:bodyPr spcFirstLastPara="1" wrap="square" lIns="91425" tIns="91425" rIns="91425" bIns="91425" anchor="ctr" anchorCtr="0">
            <a:noAutofit/>
          </a:bodyPr>
          <a:lstStyle/>
          <a:p>
            <a:endParaRPr/>
          </a:p>
        </p:txBody>
      </p:sp>
      <p:sp>
        <p:nvSpPr>
          <p:cNvPr id="88" name="Google Shape;88;p2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Clr>
                <a:srgbClr val="1F5799"/>
              </a:buClr>
              <a:buSzPts val="4200"/>
              <a:buNone/>
              <a:defRPr sz="4200" b="1">
                <a:solidFill>
                  <a:srgbClr val="1F5799"/>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9" name="Google Shape;89;p2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0" name="Google Shape;9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
        <p:nvSpPr>
          <p:cNvPr id="91" name="Google Shape;91;p20"/>
          <p:cNvSpPr/>
          <p:nvPr/>
        </p:nvSpPr>
        <p:spPr>
          <a:xfrm>
            <a:off x="5857350" y="785788"/>
            <a:ext cx="2007300" cy="3575400"/>
          </a:xfrm>
          <a:prstGeom prst="rect">
            <a:avLst/>
          </a:prstGeom>
          <a:noFill/>
          <a:ln>
            <a:noFill/>
          </a:ln>
        </p:spPr>
        <p:txBody>
          <a:bodyPr spcFirstLastPara="1" wrap="square" lIns="91425" tIns="91425" rIns="91425" bIns="91425" anchor="ctr" anchorCtr="0">
            <a:noAutofit/>
          </a:bodyPr>
          <a:lstStyle/>
          <a:p>
            <a:pPr algn="ctr"/>
            <a:r>
              <a:rPr lang="en" sz="1000">
                <a:solidFill>
                  <a:srgbClr val="FFFFFF"/>
                </a:solidFill>
                <a:latin typeface="Avenir"/>
                <a:ea typeface="Avenir"/>
                <a:cs typeface="Avenir"/>
                <a:sym typeface="Avenir"/>
              </a:rPr>
              <a:t>Place your screenshot here</a:t>
            </a:r>
            <a:endParaRPr sz="1000">
              <a:solidFill>
                <a:srgbClr val="FFFFFF"/>
              </a:solidFill>
              <a:latin typeface="Avenir"/>
              <a:ea typeface="Avenir"/>
              <a:cs typeface="Avenir"/>
              <a:sym typeface="Avenir"/>
            </a:endParaRPr>
          </a:p>
        </p:txBody>
      </p:sp>
      <p:grpSp>
        <p:nvGrpSpPr>
          <p:cNvPr id="92" name="Google Shape;92;p20"/>
          <p:cNvGrpSpPr/>
          <p:nvPr/>
        </p:nvGrpSpPr>
        <p:grpSpPr>
          <a:xfrm>
            <a:off x="5798225" y="373572"/>
            <a:ext cx="2119546" cy="4396359"/>
            <a:chOff x="2547150" y="238125"/>
            <a:chExt cx="2525675" cy="5238750"/>
          </a:xfrm>
        </p:grpSpPr>
        <p:sp>
          <p:nvSpPr>
            <p:cNvPr id="93" name="Google Shape;93;p2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6E86B6"/>
            </a:solidFill>
            <a:ln>
              <a:noFill/>
            </a:ln>
          </p:spPr>
          <p:txBody>
            <a:bodyPr spcFirstLastPara="1" wrap="square" lIns="91425" tIns="91425" rIns="91425" bIns="91425" anchor="ctr" anchorCtr="0">
              <a:noAutofit/>
            </a:bodyPr>
            <a:lstStyle/>
            <a:p>
              <a:endParaRPr/>
            </a:p>
          </p:txBody>
        </p:sp>
        <p:sp>
          <p:nvSpPr>
            <p:cNvPr id="94" name="Google Shape;94;p2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sp>
          <p:nvSpPr>
            <p:cNvPr id="95" name="Google Shape;95;p2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sp>
          <p:nvSpPr>
            <p:cNvPr id="96" name="Google Shape;96;p2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8161771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t">
  <p:cSld name="Tablet">
    <p:bg>
      <p:bgPr>
        <a:solidFill>
          <a:srgbClr val="1F5799"/>
        </a:solidFill>
        <a:effectLst/>
      </p:bgPr>
    </p:bg>
    <p:spTree>
      <p:nvGrpSpPr>
        <p:cNvPr id="1" name="Shape 97"/>
        <p:cNvGrpSpPr/>
        <p:nvPr/>
      </p:nvGrpSpPr>
      <p:grpSpPr>
        <a:xfrm>
          <a:off x="0" y="0"/>
          <a:ext cx="0" cy="0"/>
          <a:chOff x="0" y="0"/>
          <a:chExt cx="0" cy="0"/>
        </a:xfrm>
      </p:grpSpPr>
      <p:sp>
        <p:nvSpPr>
          <p:cNvPr id="98" name="Google Shape;98;p21"/>
          <p:cNvSpPr/>
          <p:nvPr/>
        </p:nvSpPr>
        <p:spPr>
          <a:xfrm>
            <a:off x="5000200" y="851275"/>
            <a:ext cx="2598600" cy="3441000"/>
          </a:xfrm>
          <a:prstGeom prst="rect">
            <a:avLst/>
          </a:prstGeom>
          <a:noFill/>
          <a:ln>
            <a:noFill/>
          </a:ln>
        </p:spPr>
        <p:txBody>
          <a:bodyPr spcFirstLastPara="1" wrap="square" lIns="91425" tIns="91425" rIns="91425" bIns="91425" anchor="ctr" anchorCtr="0">
            <a:noAutofit/>
          </a:bodyPr>
          <a:lstStyle/>
          <a:p>
            <a:pPr algn="ctr"/>
            <a:r>
              <a:rPr lang="en" sz="1000">
                <a:solidFill>
                  <a:srgbClr val="FFFFFF"/>
                </a:solidFill>
                <a:latin typeface="Avenir"/>
                <a:ea typeface="Avenir"/>
                <a:cs typeface="Avenir"/>
                <a:sym typeface="Avenir"/>
              </a:rPr>
              <a:t>Place your screenshot here</a:t>
            </a:r>
            <a:endParaRPr sz="1000">
              <a:solidFill>
                <a:srgbClr val="999999"/>
              </a:solidFill>
              <a:latin typeface="Avenir"/>
              <a:ea typeface="Avenir"/>
              <a:cs typeface="Avenir"/>
              <a:sym typeface="Avenir"/>
            </a:endParaRPr>
          </a:p>
        </p:txBody>
      </p:sp>
      <p:grpSp>
        <p:nvGrpSpPr>
          <p:cNvPr id="99" name="Google Shape;99;p21"/>
          <p:cNvGrpSpPr/>
          <p:nvPr/>
        </p:nvGrpSpPr>
        <p:grpSpPr>
          <a:xfrm>
            <a:off x="4935502" y="465959"/>
            <a:ext cx="2736410" cy="4222433"/>
            <a:chOff x="2112475" y="238125"/>
            <a:chExt cx="3395050" cy="5238750"/>
          </a:xfrm>
        </p:grpSpPr>
        <p:sp>
          <p:nvSpPr>
            <p:cNvPr id="100" name="Google Shape;100;p2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6E86B6"/>
            </a:solidFill>
            <a:ln>
              <a:noFill/>
            </a:ln>
          </p:spPr>
          <p:txBody>
            <a:bodyPr spcFirstLastPara="1" wrap="square" lIns="91425" tIns="91425" rIns="91425" bIns="91425" anchor="ctr" anchorCtr="0">
              <a:noAutofit/>
            </a:bodyPr>
            <a:lstStyle/>
            <a:p>
              <a:endParaRPr/>
            </a:p>
          </p:txBody>
        </p:sp>
        <p:sp>
          <p:nvSpPr>
            <p:cNvPr id="101" name="Google Shape;101;p2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sp>
          <p:nvSpPr>
            <p:cNvPr id="102" name="Google Shape;102;p2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sp>
          <p:nvSpPr>
            <p:cNvPr id="103" name="Google Shape;103;p2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grpSp>
      <p:sp>
        <p:nvSpPr>
          <p:cNvPr id="104" name="Google Shape;104;p21"/>
          <p:cNvSpPr txBox="1">
            <a:spLocks noGrp="1"/>
          </p:cNvSpPr>
          <p:nvPr>
            <p:ph type="title"/>
          </p:nvPr>
        </p:nvSpPr>
        <p:spPr>
          <a:xfrm>
            <a:off x="311700" y="465950"/>
            <a:ext cx="4126800" cy="915600"/>
          </a:xfrm>
          <a:prstGeom prst="rect">
            <a:avLst/>
          </a:prstGeom>
        </p:spPr>
        <p:txBody>
          <a:bodyPr spcFirstLastPara="1" wrap="square" lIns="91425" tIns="91425" rIns="91425" bIns="91425" anchor="t" anchorCtr="0"/>
          <a:lstStyle>
            <a:lvl1pPr lvl="0">
              <a:spcBef>
                <a:spcPts val="0"/>
              </a:spcBef>
              <a:spcAft>
                <a:spcPts val="0"/>
              </a:spcAft>
              <a:buNone/>
              <a:defRPr b="1">
                <a:solidFill>
                  <a:srgbClr val="FFFFFF"/>
                </a:solidFill>
              </a:defRPr>
            </a:lvl1pPr>
            <a:lvl2pPr lvl="1">
              <a:spcBef>
                <a:spcPts val="0"/>
              </a:spcBef>
              <a:spcAft>
                <a:spcPts val="0"/>
              </a:spcAft>
              <a:buNone/>
              <a:defRPr b="1">
                <a:solidFill>
                  <a:srgbClr val="FFFFFF"/>
                </a:solidFill>
              </a:defRPr>
            </a:lvl2pPr>
            <a:lvl3pPr lvl="2">
              <a:spcBef>
                <a:spcPts val="0"/>
              </a:spcBef>
              <a:spcAft>
                <a:spcPts val="0"/>
              </a:spcAft>
              <a:buNone/>
              <a:defRPr b="1">
                <a:solidFill>
                  <a:srgbClr val="FFFFFF"/>
                </a:solidFill>
              </a:defRPr>
            </a:lvl3pPr>
            <a:lvl4pPr lvl="3">
              <a:spcBef>
                <a:spcPts val="0"/>
              </a:spcBef>
              <a:spcAft>
                <a:spcPts val="0"/>
              </a:spcAft>
              <a:buNone/>
              <a:defRPr b="1">
                <a:solidFill>
                  <a:srgbClr val="FFFFFF"/>
                </a:solidFill>
              </a:defRPr>
            </a:lvl4pPr>
            <a:lvl5pPr lvl="4">
              <a:spcBef>
                <a:spcPts val="0"/>
              </a:spcBef>
              <a:spcAft>
                <a:spcPts val="0"/>
              </a:spcAft>
              <a:buNone/>
              <a:defRPr b="1">
                <a:solidFill>
                  <a:srgbClr val="FFFFFF"/>
                </a:solidFill>
              </a:defRPr>
            </a:lvl5pPr>
            <a:lvl6pPr lvl="5">
              <a:spcBef>
                <a:spcPts val="0"/>
              </a:spcBef>
              <a:spcAft>
                <a:spcPts val="0"/>
              </a:spcAft>
              <a:buNone/>
              <a:defRPr b="1">
                <a:solidFill>
                  <a:srgbClr val="FFFFFF"/>
                </a:solidFill>
              </a:defRPr>
            </a:lvl6pPr>
            <a:lvl7pPr lvl="6">
              <a:spcBef>
                <a:spcPts val="0"/>
              </a:spcBef>
              <a:spcAft>
                <a:spcPts val="0"/>
              </a:spcAft>
              <a:buNone/>
              <a:defRPr b="1">
                <a:solidFill>
                  <a:srgbClr val="FFFFFF"/>
                </a:solidFill>
              </a:defRPr>
            </a:lvl7pPr>
            <a:lvl8pPr lvl="7">
              <a:spcBef>
                <a:spcPts val="0"/>
              </a:spcBef>
              <a:spcAft>
                <a:spcPts val="0"/>
              </a:spcAft>
              <a:buNone/>
              <a:defRPr b="1">
                <a:solidFill>
                  <a:srgbClr val="FFFFFF"/>
                </a:solidFill>
              </a:defRPr>
            </a:lvl8pPr>
            <a:lvl9pPr lvl="8">
              <a:spcBef>
                <a:spcPts val="0"/>
              </a:spcBef>
              <a:spcAft>
                <a:spcPts val="0"/>
              </a:spcAft>
              <a:buNone/>
              <a:defRPr b="1">
                <a:solidFill>
                  <a:srgbClr val="FFFFFF"/>
                </a:solidFill>
              </a:defRPr>
            </a:lvl9pPr>
          </a:lstStyle>
          <a:p>
            <a:endParaRPr/>
          </a:p>
        </p:txBody>
      </p:sp>
      <p:sp>
        <p:nvSpPr>
          <p:cNvPr id="105" name="Google Shape;105;p21"/>
          <p:cNvSpPr txBox="1">
            <a:spLocks noGrp="1"/>
          </p:cNvSpPr>
          <p:nvPr>
            <p:ph type="subTitle" idx="1"/>
          </p:nvPr>
        </p:nvSpPr>
        <p:spPr>
          <a:xfrm>
            <a:off x="311700" y="1919100"/>
            <a:ext cx="3763200" cy="2069700"/>
          </a:xfrm>
          <a:prstGeom prst="rect">
            <a:avLst/>
          </a:prstGeom>
        </p:spPr>
        <p:txBody>
          <a:bodyPr spcFirstLastPara="1" wrap="square" lIns="91425" tIns="91425" rIns="91425" bIns="91425" anchor="t" anchorCtr="0"/>
          <a:lstStyle>
            <a:lvl1pPr lvl="0">
              <a:spcBef>
                <a:spcPts val="0"/>
              </a:spcBef>
              <a:spcAft>
                <a:spcPts val="0"/>
              </a:spcAft>
              <a:buNone/>
              <a:defRPr>
                <a:solidFill>
                  <a:srgbClr val="FFFFFF"/>
                </a:solidFill>
              </a:defRPr>
            </a:lvl1pPr>
            <a:lvl2pPr lvl="1">
              <a:spcBef>
                <a:spcPts val="1600"/>
              </a:spcBef>
              <a:spcAft>
                <a:spcPts val="0"/>
              </a:spcAft>
              <a:buNone/>
              <a:defRPr>
                <a:solidFill>
                  <a:srgbClr val="FFFFFF"/>
                </a:solidFill>
              </a:defRPr>
            </a:lvl2pPr>
            <a:lvl3pPr lvl="2">
              <a:spcBef>
                <a:spcPts val="1600"/>
              </a:spcBef>
              <a:spcAft>
                <a:spcPts val="0"/>
              </a:spcAft>
              <a:buNone/>
              <a:defRPr>
                <a:solidFill>
                  <a:srgbClr val="FFFFFF"/>
                </a:solidFill>
              </a:defRPr>
            </a:lvl3pPr>
            <a:lvl4pPr lvl="3">
              <a:spcBef>
                <a:spcPts val="1600"/>
              </a:spcBef>
              <a:spcAft>
                <a:spcPts val="0"/>
              </a:spcAft>
              <a:buNone/>
              <a:defRPr>
                <a:solidFill>
                  <a:srgbClr val="FFFFFF"/>
                </a:solidFill>
              </a:defRPr>
            </a:lvl4pPr>
            <a:lvl5pPr lvl="4">
              <a:spcBef>
                <a:spcPts val="1600"/>
              </a:spcBef>
              <a:spcAft>
                <a:spcPts val="0"/>
              </a:spcAft>
              <a:buNone/>
              <a:defRPr>
                <a:solidFill>
                  <a:srgbClr val="FFFFFF"/>
                </a:solidFill>
              </a:defRPr>
            </a:lvl5pPr>
            <a:lvl6pPr lvl="5">
              <a:spcBef>
                <a:spcPts val="1600"/>
              </a:spcBef>
              <a:spcAft>
                <a:spcPts val="0"/>
              </a:spcAft>
              <a:buNone/>
              <a:defRPr>
                <a:solidFill>
                  <a:srgbClr val="FFFFFF"/>
                </a:solidFill>
              </a:defRPr>
            </a:lvl6pPr>
            <a:lvl7pPr lvl="6">
              <a:spcBef>
                <a:spcPts val="1600"/>
              </a:spcBef>
              <a:spcAft>
                <a:spcPts val="0"/>
              </a:spcAft>
              <a:buNone/>
              <a:defRPr>
                <a:solidFill>
                  <a:srgbClr val="FFFFFF"/>
                </a:solidFill>
              </a:defRPr>
            </a:lvl7pPr>
            <a:lvl8pPr lvl="7">
              <a:spcBef>
                <a:spcPts val="1600"/>
              </a:spcBef>
              <a:spcAft>
                <a:spcPts val="0"/>
              </a:spcAft>
              <a:buNone/>
              <a:defRPr>
                <a:solidFill>
                  <a:srgbClr val="FFFFFF"/>
                </a:solidFill>
              </a:defRPr>
            </a:lvl8pPr>
            <a:lvl9pPr lvl="8">
              <a:spcBef>
                <a:spcPts val="1600"/>
              </a:spcBef>
              <a:spcAft>
                <a:spcPts val="1600"/>
              </a:spcAft>
              <a:buNone/>
              <a:defRPr>
                <a:solidFill>
                  <a:srgbClr val="FFFFFF"/>
                </a:solidFill>
              </a:defRPr>
            </a:lvl9pPr>
          </a:lstStyle>
          <a:p>
            <a:endParaRPr/>
          </a:p>
        </p:txBody>
      </p:sp>
    </p:spTree>
    <p:extLst>
      <p:ext uri="{BB962C8B-B14F-4D97-AF65-F5344CB8AC3E}">
        <p14:creationId xmlns:p14="http://schemas.microsoft.com/office/powerpoint/2010/main" val="1389567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esktop">
  <p:cSld name="Desktop">
    <p:bg>
      <p:bgPr>
        <a:solidFill>
          <a:srgbClr val="1F5799"/>
        </a:solidFill>
        <a:effectLst/>
      </p:bgPr>
    </p:bg>
    <p:spTree>
      <p:nvGrpSpPr>
        <p:cNvPr id="1" name="Shape 106"/>
        <p:cNvGrpSpPr/>
        <p:nvPr/>
      </p:nvGrpSpPr>
      <p:grpSpPr>
        <a:xfrm>
          <a:off x="0" y="0"/>
          <a:ext cx="0" cy="0"/>
          <a:chOff x="0" y="0"/>
          <a:chExt cx="0" cy="0"/>
        </a:xfrm>
      </p:grpSpPr>
      <p:sp>
        <p:nvSpPr>
          <p:cNvPr id="107" name="Google Shape;107;p22"/>
          <p:cNvSpPr/>
          <p:nvPr/>
        </p:nvSpPr>
        <p:spPr>
          <a:xfrm>
            <a:off x="3670450" y="815436"/>
            <a:ext cx="4857392" cy="378153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6E86B6"/>
          </a:solidFill>
          <a:ln>
            <a:noFill/>
          </a:ln>
        </p:spPr>
        <p:txBody>
          <a:bodyPr spcFirstLastPara="1" wrap="square" lIns="91425" tIns="91425" rIns="91425" bIns="91425" anchor="ctr" anchorCtr="0">
            <a:noAutofit/>
          </a:bodyPr>
          <a:lstStyle/>
          <a:p>
            <a:endParaRPr/>
          </a:p>
        </p:txBody>
      </p:sp>
      <p:sp>
        <p:nvSpPr>
          <p:cNvPr id="108" name="Google Shape;108;p22"/>
          <p:cNvSpPr/>
          <p:nvPr/>
        </p:nvSpPr>
        <p:spPr>
          <a:xfrm>
            <a:off x="3873715" y="1016252"/>
            <a:ext cx="4450800" cy="2842200"/>
          </a:xfrm>
          <a:prstGeom prst="rect">
            <a:avLst/>
          </a:prstGeom>
          <a:noFill/>
          <a:ln>
            <a:noFill/>
          </a:ln>
        </p:spPr>
        <p:txBody>
          <a:bodyPr spcFirstLastPara="1" wrap="square" lIns="91425" tIns="91425" rIns="91425" bIns="91425" anchor="ctr" anchorCtr="0">
            <a:noAutofit/>
          </a:bodyPr>
          <a:lstStyle/>
          <a:p>
            <a:pPr algn="ctr"/>
            <a:r>
              <a:rPr lang="en" sz="1000">
                <a:solidFill>
                  <a:srgbClr val="FFFFFF"/>
                </a:solidFill>
                <a:latin typeface="Avenir"/>
                <a:ea typeface="Avenir"/>
                <a:cs typeface="Avenir"/>
                <a:sym typeface="Avenir"/>
              </a:rPr>
              <a:t>Place your screenshot here</a:t>
            </a:r>
            <a:endParaRPr sz="1000">
              <a:solidFill>
                <a:srgbClr val="999999"/>
              </a:solidFill>
              <a:latin typeface="Avenir"/>
              <a:ea typeface="Avenir"/>
              <a:cs typeface="Avenir"/>
              <a:sym typeface="Avenir"/>
            </a:endParaRPr>
          </a:p>
        </p:txBody>
      </p:sp>
      <p:sp>
        <p:nvSpPr>
          <p:cNvPr id="109" name="Google Shape;109;p22"/>
          <p:cNvSpPr txBox="1">
            <a:spLocks noGrp="1"/>
          </p:cNvSpPr>
          <p:nvPr>
            <p:ph type="title"/>
          </p:nvPr>
        </p:nvSpPr>
        <p:spPr>
          <a:xfrm>
            <a:off x="311700" y="445025"/>
            <a:ext cx="2661000" cy="1215000"/>
          </a:xfrm>
          <a:prstGeom prst="rect">
            <a:avLst/>
          </a:prstGeom>
        </p:spPr>
        <p:txBody>
          <a:bodyPr spcFirstLastPara="1" wrap="square" lIns="91425" tIns="91425" rIns="91425" bIns="91425" anchor="t" anchorCtr="0"/>
          <a:lstStyle>
            <a:lvl1pPr lvl="0">
              <a:spcBef>
                <a:spcPts val="0"/>
              </a:spcBef>
              <a:spcAft>
                <a:spcPts val="0"/>
              </a:spcAft>
              <a:buNone/>
              <a:defRPr b="1">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10" name="Google Shape;110;p22"/>
          <p:cNvSpPr txBox="1">
            <a:spLocks noGrp="1"/>
          </p:cNvSpPr>
          <p:nvPr>
            <p:ph type="subTitle" idx="1"/>
          </p:nvPr>
        </p:nvSpPr>
        <p:spPr>
          <a:xfrm>
            <a:off x="311700" y="2122000"/>
            <a:ext cx="2661000" cy="2214900"/>
          </a:xfrm>
          <a:prstGeom prst="rect">
            <a:avLst/>
          </a:prstGeom>
        </p:spPr>
        <p:txBody>
          <a:bodyPr spcFirstLastPara="1" wrap="square" lIns="91425" tIns="91425" rIns="91425" bIns="91425" anchor="t" anchorCtr="0"/>
          <a:lstStyle>
            <a:lvl1pPr lvl="0">
              <a:spcBef>
                <a:spcPts val="0"/>
              </a:spcBef>
              <a:spcAft>
                <a:spcPts val="0"/>
              </a:spcAft>
              <a:buNone/>
              <a:defRPr>
                <a:solidFill>
                  <a:srgbClr val="FFFFFF"/>
                </a:solidFill>
              </a:defRPr>
            </a:lvl1pPr>
            <a:lvl2pPr lvl="1">
              <a:spcBef>
                <a:spcPts val="1600"/>
              </a:spcBef>
              <a:spcAft>
                <a:spcPts val="0"/>
              </a:spcAft>
              <a:buNone/>
              <a:defRPr>
                <a:solidFill>
                  <a:srgbClr val="FFFFFF"/>
                </a:solidFill>
              </a:defRPr>
            </a:lvl2pPr>
            <a:lvl3pPr lvl="2">
              <a:spcBef>
                <a:spcPts val="1600"/>
              </a:spcBef>
              <a:spcAft>
                <a:spcPts val="0"/>
              </a:spcAft>
              <a:buNone/>
              <a:defRPr>
                <a:solidFill>
                  <a:srgbClr val="FFFFFF"/>
                </a:solidFill>
              </a:defRPr>
            </a:lvl3pPr>
            <a:lvl4pPr lvl="3">
              <a:spcBef>
                <a:spcPts val="1600"/>
              </a:spcBef>
              <a:spcAft>
                <a:spcPts val="0"/>
              </a:spcAft>
              <a:buNone/>
              <a:defRPr>
                <a:solidFill>
                  <a:srgbClr val="FFFFFF"/>
                </a:solidFill>
              </a:defRPr>
            </a:lvl4pPr>
            <a:lvl5pPr lvl="4">
              <a:spcBef>
                <a:spcPts val="1600"/>
              </a:spcBef>
              <a:spcAft>
                <a:spcPts val="0"/>
              </a:spcAft>
              <a:buNone/>
              <a:defRPr>
                <a:solidFill>
                  <a:srgbClr val="FFFFFF"/>
                </a:solidFill>
              </a:defRPr>
            </a:lvl5pPr>
            <a:lvl6pPr lvl="5">
              <a:spcBef>
                <a:spcPts val="1600"/>
              </a:spcBef>
              <a:spcAft>
                <a:spcPts val="0"/>
              </a:spcAft>
              <a:buNone/>
              <a:defRPr>
                <a:solidFill>
                  <a:srgbClr val="FFFFFF"/>
                </a:solidFill>
              </a:defRPr>
            </a:lvl6pPr>
            <a:lvl7pPr lvl="6">
              <a:spcBef>
                <a:spcPts val="1600"/>
              </a:spcBef>
              <a:spcAft>
                <a:spcPts val="0"/>
              </a:spcAft>
              <a:buNone/>
              <a:defRPr>
                <a:solidFill>
                  <a:srgbClr val="FFFFFF"/>
                </a:solidFill>
              </a:defRPr>
            </a:lvl7pPr>
            <a:lvl8pPr lvl="7">
              <a:spcBef>
                <a:spcPts val="1600"/>
              </a:spcBef>
              <a:spcAft>
                <a:spcPts val="0"/>
              </a:spcAft>
              <a:buNone/>
              <a:defRPr>
                <a:solidFill>
                  <a:srgbClr val="FFFFFF"/>
                </a:solidFill>
              </a:defRPr>
            </a:lvl8pPr>
            <a:lvl9pPr lvl="8">
              <a:spcBef>
                <a:spcPts val="1600"/>
              </a:spcBef>
              <a:spcAft>
                <a:spcPts val="1600"/>
              </a:spcAft>
              <a:buNone/>
              <a:defRPr>
                <a:solidFill>
                  <a:srgbClr val="FFFFFF"/>
                </a:solidFill>
              </a:defRPr>
            </a:lvl9pPr>
          </a:lstStyle>
          <a:p>
            <a:endParaRPr/>
          </a:p>
        </p:txBody>
      </p:sp>
    </p:spTree>
    <p:extLst>
      <p:ext uri="{BB962C8B-B14F-4D97-AF65-F5344CB8AC3E}">
        <p14:creationId xmlns:p14="http://schemas.microsoft.com/office/powerpoint/2010/main" val="32318136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 Full color, black text with white background">
  <p:cSld name="Statement - Full color, black text with white background">
    <p:spTree>
      <p:nvGrpSpPr>
        <p:cNvPr id="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l="514" t="4360" r="514" b="7362"/>
          <a:stretch/>
        </p:blipFill>
        <p:spPr>
          <a:xfrm>
            <a:off x="0" y="0"/>
            <a:ext cx="9144000" cy="5143501"/>
          </a:xfrm>
          <a:prstGeom prst="rect">
            <a:avLst/>
          </a:prstGeom>
          <a:noFill/>
          <a:ln>
            <a:noFill/>
          </a:ln>
        </p:spPr>
      </p:pic>
      <p:sp>
        <p:nvSpPr>
          <p:cNvPr id="113" name="Google Shape;113;p23"/>
          <p:cNvSpPr txBox="1">
            <a:spLocks noGrp="1"/>
          </p:cNvSpPr>
          <p:nvPr>
            <p:ph type="body" idx="1"/>
          </p:nvPr>
        </p:nvSpPr>
        <p:spPr>
          <a:xfrm>
            <a:off x="311700" y="2069625"/>
            <a:ext cx="4239600" cy="1856400"/>
          </a:xfrm>
          <a:prstGeom prst="rect">
            <a:avLst/>
          </a:prstGeom>
          <a:solidFill>
            <a:srgbClr val="FFFFFF"/>
          </a:solidFill>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14" name="Google Shape;114;p23"/>
          <p:cNvSpPr txBox="1">
            <a:spLocks noGrp="1"/>
          </p:cNvSpPr>
          <p:nvPr>
            <p:ph type="title"/>
          </p:nvPr>
        </p:nvSpPr>
        <p:spPr>
          <a:xfrm>
            <a:off x="311700" y="445025"/>
            <a:ext cx="8520600" cy="572700"/>
          </a:xfrm>
          <a:prstGeom prst="rect">
            <a:avLst/>
          </a:prstGeom>
          <a:solidFill>
            <a:srgbClr val="FFFFFF"/>
          </a:solidFill>
        </p:spPr>
        <p:txBody>
          <a:bodyPr spcFirstLastPara="1" wrap="square" lIns="91425" tIns="91425" rIns="91425" bIns="91425" anchor="t" anchorCtr="0"/>
          <a:lstStyle>
            <a:lvl1pPr lvl="0" rtl="0">
              <a:spcBef>
                <a:spcPts val="0"/>
              </a:spcBef>
              <a:spcAft>
                <a:spcPts val="0"/>
              </a:spcAft>
              <a:buClr>
                <a:srgbClr val="000000"/>
              </a:buClr>
              <a:buSzPts val="3000"/>
              <a:buNone/>
              <a:defRPr sz="3000" b="1">
                <a:solidFill>
                  <a:srgbClr val="000000"/>
                </a:solidFill>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Tree>
    <p:extLst>
      <p:ext uri="{BB962C8B-B14F-4D97-AF65-F5344CB8AC3E}">
        <p14:creationId xmlns:p14="http://schemas.microsoft.com/office/powerpoint/2010/main" val="4744992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 Blue, black text with white background">
  <p:cSld name="Statement - Blue, black text with white background">
    <p:spTree>
      <p:nvGrpSpPr>
        <p:cNvPr id="1" name="Shape 115"/>
        <p:cNvGrpSpPr/>
        <p:nvPr/>
      </p:nvGrpSpPr>
      <p:grpSpPr>
        <a:xfrm>
          <a:off x="0" y="0"/>
          <a:ext cx="0" cy="0"/>
          <a:chOff x="0" y="0"/>
          <a:chExt cx="0" cy="0"/>
        </a:xfrm>
      </p:grpSpPr>
      <p:pic>
        <p:nvPicPr>
          <p:cNvPr id="116" name="Google Shape;116;p24"/>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117" name="Google Shape;117;p24"/>
          <p:cNvSpPr txBox="1">
            <a:spLocks noGrp="1"/>
          </p:cNvSpPr>
          <p:nvPr>
            <p:ph type="subTitle" idx="1"/>
          </p:nvPr>
        </p:nvSpPr>
        <p:spPr>
          <a:xfrm>
            <a:off x="311700" y="2320475"/>
            <a:ext cx="4415100" cy="1091400"/>
          </a:xfrm>
          <a:prstGeom prst="rect">
            <a:avLst/>
          </a:prstGeom>
          <a:solidFill>
            <a:srgbClr val="FFFFFF"/>
          </a:solidFill>
        </p:spPr>
        <p:txBody>
          <a:bodyPr spcFirstLastPara="1" wrap="square" lIns="91425" tIns="91425" rIns="91425" bIns="91425" anchor="t" anchorCtr="0"/>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18" name="Google Shape;118;p24"/>
          <p:cNvSpPr txBox="1">
            <a:spLocks noGrp="1"/>
          </p:cNvSpPr>
          <p:nvPr>
            <p:ph type="title"/>
          </p:nvPr>
        </p:nvSpPr>
        <p:spPr>
          <a:xfrm>
            <a:off x="311700" y="445025"/>
            <a:ext cx="8520600" cy="572700"/>
          </a:xfrm>
          <a:prstGeom prst="rect">
            <a:avLst/>
          </a:prstGeom>
          <a:solidFill>
            <a:srgbClr val="FFFFFF"/>
          </a:solidFill>
        </p:spPr>
        <p:txBody>
          <a:bodyPr spcFirstLastPara="1" wrap="square" lIns="91425" tIns="91425" rIns="91425" bIns="91425" anchor="t" anchorCtr="0"/>
          <a:lstStyle>
            <a:lvl1pPr lvl="0" rtl="0">
              <a:spcBef>
                <a:spcPts val="0"/>
              </a:spcBef>
              <a:spcAft>
                <a:spcPts val="0"/>
              </a:spcAft>
              <a:buClr>
                <a:srgbClr val="000000"/>
              </a:buClr>
              <a:buSzPts val="3000"/>
              <a:buNone/>
              <a:defRPr sz="3000" b="1">
                <a:solidFill>
                  <a:srgbClr val="000000"/>
                </a:solidFill>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Tree>
    <p:extLst>
      <p:ext uri="{BB962C8B-B14F-4D97-AF65-F5344CB8AC3E}">
        <p14:creationId xmlns:p14="http://schemas.microsoft.com/office/powerpoint/2010/main" val="31043853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 white text">
  <p:cSld name="Statement - white text">
    <p:spTree>
      <p:nvGrpSpPr>
        <p:cNvPr id="1" name="Shape 119"/>
        <p:cNvGrpSpPr/>
        <p:nvPr/>
      </p:nvGrpSpPr>
      <p:grpSpPr>
        <a:xfrm>
          <a:off x="0" y="0"/>
          <a:ext cx="0" cy="0"/>
          <a:chOff x="0" y="0"/>
          <a:chExt cx="0" cy="0"/>
        </a:xfrm>
      </p:grpSpPr>
      <p:pic>
        <p:nvPicPr>
          <p:cNvPr id="120" name="Google Shape;120;p25"/>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121" name="Google Shape;12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000"/>
              <a:buNone/>
              <a:defRPr sz="3000" b="1">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122" name="Google Shape;122;p25"/>
          <p:cNvSpPr txBox="1">
            <a:spLocks noGrp="1"/>
          </p:cNvSpPr>
          <p:nvPr>
            <p:ph type="subTitle" idx="1"/>
          </p:nvPr>
        </p:nvSpPr>
        <p:spPr>
          <a:xfrm>
            <a:off x="311700" y="2320475"/>
            <a:ext cx="4415100" cy="1091400"/>
          </a:xfrm>
          <a:prstGeom prst="rect">
            <a:avLst/>
          </a:prstGeom>
          <a:noFill/>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extLst>
      <p:ext uri="{BB962C8B-B14F-4D97-AF65-F5344CB8AC3E}">
        <p14:creationId xmlns:p14="http://schemas.microsoft.com/office/powerpoint/2010/main" val="38998949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conography">
  <p:cSld name="Iconography">
    <p:spTree>
      <p:nvGrpSpPr>
        <p:cNvPr id="1" name="Shape 123"/>
        <p:cNvGrpSpPr/>
        <p:nvPr/>
      </p:nvGrpSpPr>
      <p:grpSpPr>
        <a:xfrm>
          <a:off x="0" y="0"/>
          <a:ext cx="0" cy="0"/>
          <a:chOff x="0" y="0"/>
          <a:chExt cx="0" cy="0"/>
        </a:xfrm>
      </p:grpSpPr>
      <p:sp>
        <p:nvSpPr>
          <p:cNvPr id="124" name="Google Shape;124;p26"/>
          <p:cNvSpPr txBox="1"/>
          <p:nvPr/>
        </p:nvSpPr>
        <p:spPr>
          <a:xfrm>
            <a:off x="307760" y="171450"/>
            <a:ext cx="8520600" cy="752400"/>
          </a:xfrm>
          <a:prstGeom prst="rect">
            <a:avLst/>
          </a:prstGeom>
          <a:noFill/>
          <a:ln>
            <a:noFill/>
          </a:ln>
        </p:spPr>
        <p:txBody>
          <a:bodyPr spcFirstLastPara="1" wrap="square" lIns="91425" tIns="91425" rIns="91425" bIns="91425" anchor="ctr" anchorCtr="0">
            <a:noAutofit/>
          </a:bodyPr>
          <a:lstStyle/>
          <a:p>
            <a:pPr marR="25400"/>
            <a:r>
              <a:rPr lang="en" sz="3000" b="1">
                <a:solidFill>
                  <a:srgbClr val="1F5799"/>
                </a:solidFill>
                <a:latin typeface="Helvetica Neue"/>
                <a:ea typeface="Helvetica Neue"/>
                <a:cs typeface="Helvetica Neue"/>
                <a:sym typeface="Helvetica Neue"/>
              </a:rPr>
              <a:t>Iconography</a:t>
            </a:r>
            <a:endParaRPr sz="3000" b="1">
              <a:solidFill>
                <a:srgbClr val="1F5799"/>
              </a:solidFill>
              <a:latin typeface="Helvetica Neue"/>
              <a:ea typeface="Helvetica Neue"/>
              <a:cs typeface="Helvetica Neue"/>
              <a:sym typeface="Helvetica Neue"/>
            </a:endParaRPr>
          </a:p>
        </p:txBody>
      </p:sp>
      <p:sp>
        <p:nvSpPr>
          <p:cNvPr id="125" name="Google Shape;125;p26"/>
          <p:cNvSpPr txBox="1"/>
          <p:nvPr/>
        </p:nvSpPr>
        <p:spPr>
          <a:xfrm>
            <a:off x="309525" y="1225068"/>
            <a:ext cx="8520600" cy="1174800"/>
          </a:xfrm>
          <a:prstGeom prst="rect">
            <a:avLst/>
          </a:prstGeom>
          <a:noFill/>
          <a:ln>
            <a:noFill/>
          </a:ln>
        </p:spPr>
        <p:txBody>
          <a:bodyPr spcFirstLastPara="1" wrap="square" lIns="91425" tIns="91425" rIns="91425" bIns="91425" anchor="ctr" anchorCtr="0">
            <a:noAutofit/>
          </a:bodyPr>
          <a:lstStyle/>
          <a:p>
            <a:pPr marR="25400"/>
            <a:r>
              <a:rPr lang="en" sz="2000" b="1">
                <a:latin typeface="Helvetica Neue"/>
                <a:ea typeface="Helvetica Neue"/>
                <a:cs typeface="Helvetica Neue"/>
                <a:sym typeface="Helvetica Neue"/>
              </a:rPr>
              <a:t>Get matching icons fast</a:t>
            </a:r>
            <a:endParaRPr sz="2000" b="1">
              <a:latin typeface="Helvetica Neue"/>
              <a:ea typeface="Helvetica Neue"/>
              <a:cs typeface="Helvetica Neue"/>
              <a:sym typeface="Helvetica Neue"/>
            </a:endParaRPr>
          </a:p>
          <a:p>
            <a:pPr marR="25400"/>
            <a:r>
              <a:rPr lang="en" b="1">
                <a:latin typeface="Avenir"/>
                <a:ea typeface="Avenir"/>
                <a:cs typeface="Avenir"/>
                <a:sym typeface="Avenir"/>
              </a:rPr>
              <a:t>Whenever you need an icon, check if there is anything suitable on </a:t>
            </a:r>
            <a:r>
              <a:rPr lang="en" b="1" u="sng">
                <a:solidFill>
                  <a:srgbClr val="0097A7"/>
                </a:solidFill>
                <a:latin typeface="Avenir"/>
                <a:ea typeface="Avenir"/>
                <a:cs typeface="Avenir"/>
                <a:sym typeface="Avenir"/>
                <a:hlinkClick r:id="rId2"/>
              </a:rPr>
              <a:t>Google Material Design - Icons</a:t>
            </a:r>
            <a:r>
              <a:rPr lang="en" b="1">
                <a:latin typeface="Avenir"/>
                <a:ea typeface="Avenir"/>
                <a:cs typeface="Avenir"/>
                <a:sym typeface="Avenir"/>
              </a:rPr>
              <a:t/>
            </a:r>
            <a:br>
              <a:rPr lang="en" b="1">
                <a:latin typeface="Avenir"/>
                <a:ea typeface="Avenir"/>
                <a:cs typeface="Avenir"/>
                <a:sym typeface="Avenir"/>
              </a:rPr>
            </a:br>
            <a:endParaRPr b="1">
              <a:latin typeface="Avenir"/>
              <a:ea typeface="Avenir"/>
              <a:cs typeface="Avenir"/>
              <a:sym typeface="Avenir"/>
            </a:endParaRPr>
          </a:p>
        </p:txBody>
      </p:sp>
      <p:pic>
        <p:nvPicPr>
          <p:cNvPr id="126" name="Google Shape;126;p26"/>
          <p:cNvPicPr preferRelativeResize="0"/>
          <p:nvPr/>
        </p:nvPicPr>
        <p:blipFill>
          <a:blip r:embed="rId3">
            <a:alphaModFix/>
          </a:blip>
          <a:stretch>
            <a:fillRect/>
          </a:stretch>
        </p:blipFill>
        <p:spPr>
          <a:xfrm>
            <a:off x="419050" y="2204800"/>
            <a:ext cx="365336" cy="365350"/>
          </a:xfrm>
          <a:prstGeom prst="rect">
            <a:avLst/>
          </a:prstGeom>
          <a:noFill/>
          <a:ln>
            <a:noFill/>
          </a:ln>
        </p:spPr>
      </p:pic>
      <p:pic>
        <p:nvPicPr>
          <p:cNvPr id="127" name="Google Shape;127;p26"/>
          <p:cNvPicPr preferRelativeResize="0"/>
          <p:nvPr/>
        </p:nvPicPr>
        <p:blipFill>
          <a:blip r:embed="rId4">
            <a:alphaModFix/>
          </a:blip>
          <a:stretch>
            <a:fillRect/>
          </a:stretch>
        </p:blipFill>
        <p:spPr>
          <a:xfrm>
            <a:off x="880079" y="2204800"/>
            <a:ext cx="365336" cy="365350"/>
          </a:xfrm>
          <a:prstGeom prst="rect">
            <a:avLst/>
          </a:prstGeom>
          <a:noFill/>
          <a:ln>
            <a:noFill/>
          </a:ln>
        </p:spPr>
      </p:pic>
      <p:pic>
        <p:nvPicPr>
          <p:cNvPr id="128" name="Google Shape;128;p26"/>
          <p:cNvPicPr preferRelativeResize="0"/>
          <p:nvPr/>
        </p:nvPicPr>
        <p:blipFill>
          <a:blip r:embed="rId5">
            <a:alphaModFix/>
          </a:blip>
          <a:stretch>
            <a:fillRect/>
          </a:stretch>
        </p:blipFill>
        <p:spPr>
          <a:xfrm>
            <a:off x="1341107" y="2204800"/>
            <a:ext cx="365336" cy="365350"/>
          </a:xfrm>
          <a:prstGeom prst="rect">
            <a:avLst/>
          </a:prstGeom>
          <a:noFill/>
          <a:ln>
            <a:noFill/>
          </a:ln>
        </p:spPr>
      </p:pic>
      <p:pic>
        <p:nvPicPr>
          <p:cNvPr id="129" name="Google Shape;129;p26"/>
          <p:cNvPicPr preferRelativeResize="0"/>
          <p:nvPr/>
        </p:nvPicPr>
        <p:blipFill>
          <a:blip r:embed="rId6">
            <a:alphaModFix/>
          </a:blip>
          <a:stretch>
            <a:fillRect/>
          </a:stretch>
        </p:blipFill>
        <p:spPr>
          <a:xfrm>
            <a:off x="1802136" y="2204800"/>
            <a:ext cx="365336" cy="365350"/>
          </a:xfrm>
          <a:prstGeom prst="rect">
            <a:avLst/>
          </a:prstGeom>
          <a:noFill/>
          <a:ln>
            <a:noFill/>
          </a:ln>
        </p:spPr>
      </p:pic>
      <p:pic>
        <p:nvPicPr>
          <p:cNvPr id="130" name="Google Shape;130;p26"/>
          <p:cNvPicPr preferRelativeResize="0"/>
          <p:nvPr/>
        </p:nvPicPr>
        <p:blipFill>
          <a:blip r:embed="rId7">
            <a:alphaModFix/>
          </a:blip>
          <a:stretch>
            <a:fillRect/>
          </a:stretch>
        </p:blipFill>
        <p:spPr>
          <a:xfrm>
            <a:off x="2263164" y="2204800"/>
            <a:ext cx="365336" cy="365350"/>
          </a:xfrm>
          <a:prstGeom prst="rect">
            <a:avLst/>
          </a:prstGeom>
          <a:noFill/>
          <a:ln>
            <a:noFill/>
          </a:ln>
        </p:spPr>
      </p:pic>
      <p:sp>
        <p:nvSpPr>
          <p:cNvPr id="131" name="Google Shape;131;p26"/>
          <p:cNvSpPr txBox="1"/>
          <p:nvPr/>
        </p:nvSpPr>
        <p:spPr>
          <a:xfrm>
            <a:off x="309525" y="2749068"/>
            <a:ext cx="8520600" cy="1174800"/>
          </a:xfrm>
          <a:prstGeom prst="rect">
            <a:avLst/>
          </a:prstGeom>
          <a:noFill/>
          <a:ln>
            <a:noFill/>
          </a:ln>
        </p:spPr>
        <p:txBody>
          <a:bodyPr spcFirstLastPara="1" wrap="square" lIns="91425" tIns="91425" rIns="91425" bIns="91425" anchor="ctr" anchorCtr="0">
            <a:noAutofit/>
          </a:bodyPr>
          <a:lstStyle/>
          <a:p>
            <a:pPr marR="25400"/>
            <a:r>
              <a:rPr lang="en" sz="2000" b="1">
                <a:latin typeface="Helvetica Neue"/>
                <a:ea typeface="Helvetica Neue"/>
                <a:cs typeface="Helvetica Neue"/>
                <a:sym typeface="Helvetica Neue"/>
              </a:rPr>
              <a:t>Concept (Material Design)</a:t>
            </a:r>
            <a:endParaRPr sz="2000" b="1">
              <a:latin typeface="Helvetica Neue"/>
              <a:ea typeface="Helvetica Neue"/>
              <a:cs typeface="Helvetica Neue"/>
              <a:sym typeface="Helvetica Neue"/>
            </a:endParaRPr>
          </a:p>
          <a:p>
            <a:pPr marR="25400"/>
            <a:r>
              <a:rPr lang="en" b="1">
                <a:latin typeface="Avenir"/>
                <a:ea typeface="Avenir"/>
                <a:cs typeface="Avenir"/>
                <a:sym typeface="Avenir"/>
              </a:rPr>
              <a:t>SmartCredit icons &amp; illustrations are designed to be simple, modern, friendly, and sometimes quirky. Each icon is reduced to its minimal form, expressing essential characteristics. </a:t>
            </a:r>
            <a:endParaRPr b="1">
              <a:latin typeface="Avenir"/>
              <a:ea typeface="Avenir"/>
              <a:cs typeface="Avenir"/>
              <a:sym typeface="Avenir"/>
            </a:endParaRPr>
          </a:p>
        </p:txBody>
      </p:sp>
    </p:spTree>
    <p:extLst>
      <p:ext uri="{BB962C8B-B14F-4D97-AF65-F5344CB8AC3E}">
        <p14:creationId xmlns:p14="http://schemas.microsoft.com/office/powerpoint/2010/main" val="4292692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1F5799"/>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311700" y="3099750"/>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2800"/>
              <a:buNone/>
              <a:defRPr sz="28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pic>
        <p:nvPicPr>
          <p:cNvPr id="12" name="Google Shape;12;p2"/>
          <p:cNvPicPr preferRelativeResize="0"/>
          <p:nvPr/>
        </p:nvPicPr>
        <p:blipFill rotWithShape="1">
          <a:blip r:embed="rId2">
            <a:alphaModFix/>
          </a:blip>
          <a:srcRect b="27829"/>
          <a:stretch/>
        </p:blipFill>
        <p:spPr>
          <a:xfrm>
            <a:off x="1100600" y="1215747"/>
            <a:ext cx="6942802" cy="1957274"/>
          </a:xfrm>
          <a:prstGeom prst="rect">
            <a:avLst/>
          </a:prstGeom>
          <a:noFill/>
          <a:ln>
            <a:noFill/>
          </a:ln>
        </p:spPr>
      </p:pic>
    </p:spTree>
    <p:extLst>
      <p:ext uri="{BB962C8B-B14F-4D97-AF65-F5344CB8AC3E}">
        <p14:creationId xmlns:p14="http://schemas.microsoft.com/office/powerpoint/2010/main" val="859570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7"/>
        <p:cNvGrpSpPr/>
        <p:nvPr/>
      </p:nvGrpSpPr>
      <p:grpSpPr>
        <a:xfrm>
          <a:off x="0" y="0"/>
          <a:ext cx="0" cy="0"/>
          <a:chOff x="0" y="0"/>
          <a:chExt cx="0" cy="0"/>
        </a:xfrm>
      </p:grpSpPr>
      <p:sp>
        <p:nvSpPr>
          <p:cNvPr id="178" name="Google Shape;17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4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0" name="Google Shape;180;p4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1" name="Google Shape;18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Clr>
                <a:srgbClr val="1F5799"/>
              </a:buClr>
              <a:buSzPts val="3600"/>
              <a:buNone/>
              <a:defRPr sz="3600" b="1">
                <a:solidFill>
                  <a:srgbClr val="1F579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232412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Clr>
                <a:srgbClr val="1F5799"/>
              </a:buClr>
              <a:buSzPts val="3000"/>
              <a:buNone/>
              <a:defRPr sz="3000" b="1">
                <a:solidFill>
                  <a:srgbClr val="1F5799"/>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7487624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ue background - Title only ">
  <p:cSld name="Blue background - Title only ">
    <p:bg>
      <p:bgPr>
        <a:solidFill>
          <a:srgbClr val="1F5799"/>
        </a:solid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000"/>
              <a:buNone/>
              <a:defRPr sz="3000" b="1">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4896735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on blue and description centered">
  <p:cSld name="Section title on blue and description centered">
    <p:spTree>
      <p:nvGrpSpPr>
        <p:cNvPr id="1" name="Shape 62"/>
        <p:cNvGrpSpPr/>
        <p:nvPr/>
      </p:nvGrpSpPr>
      <p:grpSpPr>
        <a:xfrm>
          <a:off x="0" y="0"/>
          <a:ext cx="0" cy="0"/>
          <a:chOff x="0" y="0"/>
          <a:chExt cx="0" cy="0"/>
        </a:xfrm>
      </p:grpSpPr>
      <p:sp>
        <p:nvSpPr>
          <p:cNvPr id="63" name="Google Shape;63;p14"/>
          <p:cNvSpPr/>
          <p:nvPr/>
        </p:nvSpPr>
        <p:spPr>
          <a:xfrm>
            <a:off x="2698950" y="-125"/>
            <a:ext cx="3746100" cy="5143500"/>
          </a:xfrm>
          <a:prstGeom prst="rect">
            <a:avLst/>
          </a:prstGeom>
          <a:solidFill>
            <a:srgbClr val="1F5799"/>
          </a:solidFill>
          <a:ln>
            <a:noFill/>
          </a:ln>
        </p:spPr>
        <p:txBody>
          <a:bodyPr spcFirstLastPara="1" wrap="square" lIns="91425" tIns="91425" rIns="91425" bIns="91425" anchor="ctr" anchorCtr="0">
            <a:noAutofit/>
          </a:bodyPr>
          <a:lstStyle/>
          <a:p>
            <a:endParaRPr/>
          </a:p>
        </p:txBody>
      </p:sp>
      <p:sp>
        <p:nvSpPr>
          <p:cNvPr id="64" name="Google Shape;64;p14"/>
          <p:cNvSpPr txBox="1">
            <a:spLocks noGrp="1"/>
          </p:cNvSpPr>
          <p:nvPr>
            <p:ph type="title"/>
          </p:nvPr>
        </p:nvSpPr>
        <p:spPr>
          <a:xfrm>
            <a:off x="2976025" y="746775"/>
            <a:ext cx="3097800" cy="14823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200"/>
              <a:buNone/>
              <a:defRPr sz="4200" b="1">
                <a:solidFill>
                  <a:srgbClr val="FFFFFF"/>
                </a:solidFill>
              </a:defRPr>
            </a:lvl1pPr>
            <a:lvl2pPr lvl="1" algn="ctr" rtl="0">
              <a:spcBef>
                <a:spcPts val="0"/>
              </a:spcBef>
              <a:spcAft>
                <a:spcPts val="0"/>
              </a:spcAft>
              <a:buClr>
                <a:srgbClr val="FFFFFF"/>
              </a:buClr>
              <a:buSzPts val="4200"/>
              <a:buNone/>
              <a:defRPr sz="4200">
                <a:solidFill>
                  <a:srgbClr val="FFFFFF"/>
                </a:solidFill>
              </a:defRPr>
            </a:lvl2pPr>
            <a:lvl3pPr lvl="2" algn="ctr" rtl="0">
              <a:spcBef>
                <a:spcPts val="0"/>
              </a:spcBef>
              <a:spcAft>
                <a:spcPts val="0"/>
              </a:spcAft>
              <a:buClr>
                <a:srgbClr val="FFFFFF"/>
              </a:buClr>
              <a:buSzPts val="4200"/>
              <a:buNone/>
              <a:defRPr sz="4200">
                <a:solidFill>
                  <a:srgbClr val="FFFFFF"/>
                </a:solidFill>
              </a:defRPr>
            </a:lvl3pPr>
            <a:lvl4pPr lvl="3" algn="ctr" rtl="0">
              <a:spcBef>
                <a:spcPts val="0"/>
              </a:spcBef>
              <a:spcAft>
                <a:spcPts val="0"/>
              </a:spcAft>
              <a:buClr>
                <a:srgbClr val="FFFFFF"/>
              </a:buClr>
              <a:buSzPts val="4200"/>
              <a:buNone/>
              <a:defRPr sz="4200">
                <a:solidFill>
                  <a:srgbClr val="FFFFFF"/>
                </a:solidFill>
              </a:defRPr>
            </a:lvl4pPr>
            <a:lvl5pPr lvl="4" algn="ctr" rtl="0">
              <a:spcBef>
                <a:spcPts val="0"/>
              </a:spcBef>
              <a:spcAft>
                <a:spcPts val="0"/>
              </a:spcAft>
              <a:buClr>
                <a:srgbClr val="FFFFFF"/>
              </a:buClr>
              <a:buSzPts val="4200"/>
              <a:buNone/>
              <a:defRPr sz="4200">
                <a:solidFill>
                  <a:srgbClr val="FFFFFF"/>
                </a:solidFill>
              </a:defRPr>
            </a:lvl5pPr>
            <a:lvl6pPr lvl="5" algn="ctr" rtl="0">
              <a:spcBef>
                <a:spcPts val="0"/>
              </a:spcBef>
              <a:spcAft>
                <a:spcPts val="0"/>
              </a:spcAft>
              <a:buClr>
                <a:srgbClr val="FFFFFF"/>
              </a:buClr>
              <a:buSzPts val="4200"/>
              <a:buNone/>
              <a:defRPr sz="4200">
                <a:solidFill>
                  <a:srgbClr val="FFFFFF"/>
                </a:solidFill>
              </a:defRPr>
            </a:lvl6pPr>
            <a:lvl7pPr lvl="6" algn="ctr" rtl="0">
              <a:spcBef>
                <a:spcPts val="0"/>
              </a:spcBef>
              <a:spcAft>
                <a:spcPts val="0"/>
              </a:spcAft>
              <a:buClr>
                <a:srgbClr val="FFFFFF"/>
              </a:buClr>
              <a:buSzPts val="4200"/>
              <a:buNone/>
              <a:defRPr sz="4200">
                <a:solidFill>
                  <a:srgbClr val="FFFFFF"/>
                </a:solidFill>
              </a:defRPr>
            </a:lvl7pPr>
            <a:lvl8pPr lvl="7" algn="ctr" rtl="0">
              <a:spcBef>
                <a:spcPts val="0"/>
              </a:spcBef>
              <a:spcAft>
                <a:spcPts val="0"/>
              </a:spcAft>
              <a:buClr>
                <a:srgbClr val="FFFFFF"/>
              </a:buClr>
              <a:buSzPts val="4200"/>
              <a:buNone/>
              <a:defRPr sz="4200">
                <a:solidFill>
                  <a:srgbClr val="FFFFFF"/>
                </a:solidFill>
              </a:defRPr>
            </a:lvl8pPr>
            <a:lvl9pPr lvl="8" algn="ctr" rtl="0">
              <a:spcBef>
                <a:spcPts val="0"/>
              </a:spcBef>
              <a:spcAft>
                <a:spcPts val="0"/>
              </a:spcAft>
              <a:buClr>
                <a:srgbClr val="FFFFFF"/>
              </a:buClr>
              <a:buSzPts val="4200"/>
              <a:buNone/>
              <a:defRPr sz="4200">
                <a:solidFill>
                  <a:srgbClr val="FFFFFF"/>
                </a:solidFill>
              </a:defRPr>
            </a:lvl9pPr>
          </a:lstStyle>
          <a:p>
            <a:endParaRPr/>
          </a:p>
        </p:txBody>
      </p:sp>
      <p:sp>
        <p:nvSpPr>
          <p:cNvPr id="65" name="Google Shape;65;p14"/>
          <p:cNvSpPr txBox="1">
            <a:spLocks noGrp="1"/>
          </p:cNvSpPr>
          <p:nvPr>
            <p:ph type="subTitle" idx="1"/>
          </p:nvPr>
        </p:nvSpPr>
        <p:spPr>
          <a:xfrm>
            <a:off x="2976025" y="2711000"/>
            <a:ext cx="30978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2100"/>
              <a:buNone/>
              <a:defRPr sz="2100">
                <a:solidFill>
                  <a:srgbClr val="FFFFFF"/>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9748710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pic>
        <p:nvPicPr>
          <p:cNvPr id="71" name="Google Shape;71;p16"/>
          <p:cNvPicPr preferRelativeResize="0"/>
          <p:nvPr/>
        </p:nvPicPr>
        <p:blipFill rotWithShape="1">
          <a:blip r:embed="rId2">
            <a:alphaModFix/>
          </a:blip>
          <a:srcRect t="10955" b="10955"/>
          <a:stretch/>
        </p:blipFill>
        <p:spPr>
          <a:xfrm>
            <a:off x="0" y="4875"/>
            <a:ext cx="9144000" cy="5143498"/>
          </a:xfrm>
          <a:prstGeom prst="rect">
            <a:avLst/>
          </a:prstGeom>
          <a:noFill/>
          <a:ln>
            <a:noFill/>
          </a:ln>
        </p:spPr>
      </p:pic>
      <p:sp>
        <p:nvSpPr>
          <p:cNvPr id="72" name="Google Shape;72;p16"/>
          <p:cNvSpPr txBox="1">
            <a:spLocks noGrp="1"/>
          </p:cNvSpPr>
          <p:nvPr>
            <p:ph type="title" hasCustomPrompt="1"/>
          </p:nvPr>
        </p:nvSpPr>
        <p:spPr>
          <a:xfrm>
            <a:off x="311700" y="1375975"/>
            <a:ext cx="8520600" cy="18396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9600"/>
              <a:buNone/>
              <a:defRPr sz="96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
        <p:nvSpPr>
          <p:cNvPr id="74" name="Google Shape;74;p16"/>
          <p:cNvSpPr txBox="1"/>
          <p:nvPr/>
        </p:nvSpPr>
        <p:spPr>
          <a:xfrm>
            <a:off x="307760" y="3273917"/>
            <a:ext cx="8520600" cy="752400"/>
          </a:xfrm>
          <a:prstGeom prst="rect">
            <a:avLst/>
          </a:prstGeom>
          <a:noFill/>
          <a:ln>
            <a:noFill/>
          </a:ln>
        </p:spPr>
        <p:txBody>
          <a:bodyPr spcFirstLastPara="1" wrap="square" lIns="91425" tIns="91425" rIns="91425" bIns="91425" anchor="ctr" anchorCtr="0">
            <a:noAutofit/>
          </a:bodyPr>
          <a:lstStyle/>
          <a:p>
            <a:pPr marR="25400" algn="ctr"/>
            <a:r>
              <a:rPr lang="en" sz="3000">
                <a:solidFill>
                  <a:srgbClr val="FFFFFF"/>
                </a:solidFill>
                <a:latin typeface="Avenir"/>
                <a:ea typeface="Avenir"/>
                <a:cs typeface="Avenir"/>
                <a:sym typeface="Avenir"/>
              </a:rPr>
              <a:t>Click to edit subtitle</a:t>
            </a:r>
            <a:endParaRPr sz="3000">
              <a:solidFill>
                <a:srgbClr val="FFFFFF"/>
              </a:solidFill>
              <a:latin typeface="Avenir"/>
              <a:ea typeface="Avenir"/>
              <a:cs typeface="Avenir"/>
              <a:sym typeface="Avenir"/>
            </a:endParaRPr>
          </a:p>
        </p:txBody>
      </p:sp>
    </p:spTree>
    <p:extLst>
      <p:ext uri="{BB962C8B-B14F-4D97-AF65-F5344CB8AC3E}">
        <p14:creationId xmlns:p14="http://schemas.microsoft.com/office/powerpoint/2010/main" val="2850999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2">
  <p:cSld name="Big number 2">
    <p:spTree>
      <p:nvGrpSpPr>
        <p:cNvPr id="1"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77" name="Google Shape;77;p17"/>
          <p:cNvSpPr txBox="1">
            <a:spLocks noGrp="1"/>
          </p:cNvSpPr>
          <p:nvPr>
            <p:ph type="title" hasCustomPrompt="1"/>
          </p:nvPr>
        </p:nvSpPr>
        <p:spPr>
          <a:xfrm>
            <a:off x="311700" y="1375975"/>
            <a:ext cx="8520600" cy="18396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9600"/>
              <a:buNone/>
              <a:defRPr sz="96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8" name="Google Shape;7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
        <p:nvSpPr>
          <p:cNvPr id="79" name="Google Shape;79;p17"/>
          <p:cNvSpPr txBox="1"/>
          <p:nvPr/>
        </p:nvSpPr>
        <p:spPr>
          <a:xfrm>
            <a:off x="307760" y="3273917"/>
            <a:ext cx="8520600" cy="752400"/>
          </a:xfrm>
          <a:prstGeom prst="rect">
            <a:avLst/>
          </a:prstGeom>
          <a:noFill/>
          <a:ln>
            <a:noFill/>
          </a:ln>
        </p:spPr>
        <p:txBody>
          <a:bodyPr spcFirstLastPara="1" wrap="square" lIns="91425" tIns="91425" rIns="91425" bIns="91425" anchor="ctr" anchorCtr="0">
            <a:noAutofit/>
          </a:bodyPr>
          <a:lstStyle/>
          <a:p>
            <a:pPr marR="25400" algn="ctr"/>
            <a:r>
              <a:rPr lang="en" sz="3000">
                <a:solidFill>
                  <a:srgbClr val="FFFFFF"/>
                </a:solidFill>
                <a:latin typeface="Avenir"/>
                <a:ea typeface="Avenir"/>
                <a:cs typeface="Avenir"/>
                <a:sym typeface="Avenir"/>
              </a:rPr>
              <a:t>Click to edit subtitle</a:t>
            </a:r>
            <a:endParaRPr sz="3000">
              <a:solidFill>
                <a:srgbClr val="FFFFFF"/>
              </a:solidFill>
              <a:latin typeface="Avenir"/>
              <a:ea typeface="Avenir"/>
              <a:cs typeface="Avenir"/>
              <a:sym typeface="Avenir"/>
            </a:endParaRPr>
          </a:p>
        </p:txBody>
      </p:sp>
    </p:spTree>
    <p:extLst>
      <p:ext uri="{BB962C8B-B14F-4D97-AF65-F5344CB8AC3E}">
        <p14:creationId xmlns:p14="http://schemas.microsoft.com/office/powerpoint/2010/main" val="1925708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 color">
  <p:cSld name="Big number - color">
    <p:spTree>
      <p:nvGrpSpPr>
        <p:cNvPr id="1"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t="10955" b="10955"/>
          <a:stretch/>
        </p:blipFill>
        <p:spPr>
          <a:xfrm>
            <a:off x="0" y="0"/>
            <a:ext cx="9144000" cy="5143498"/>
          </a:xfrm>
          <a:prstGeom prst="rect">
            <a:avLst/>
          </a:prstGeom>
          <a:noFill/>
          <a:ln>
            <a:noFill/>
          </a:ln>
        </p:spPr>
      </p:pic>
      <p:sp>
        <p:nvSpPr>
          <p:cNvPr id="82" name="Google Shape;82;p18"/>
          <p:cNvSpPr txBox="1"/>
          <p:nvPr/>
        </p:nvSpPr>
        <p:spPr>
          <a:xfrm>
            <a:off x="307760" y="2221606"/>
            <a:ext cx="8520600" cy="752400"/>
          </a:xfrm>
          <a:prstGeom prst="rect">
            <a:avLst/>
          </a:prstGeom>
          <a:noFill/>
          <a:ln>
            <a:noFill/>
          </a:ln>
        </p:spPr>
        <p:txBody>
          <a:bodyPr spcFirstLastPara="1" wrap="square" lIns="91425" tIns="91425" rIns="91425" bIns="91425" anchor="ctr" anchorCtr="0">
            <a:noAutofit/>
          </a:bodyPr>
          <a:lstStyle/>
          <a:p>
            <a:pPr marR="25400" algn="ctr"/>
            <a:r>
              <a:rPr lang="en" sz="9600" b="1">
                <a:highlight>
                  <a:srgbClr val="FFFFFF"/>
                </a:highlight>
                <a:latin typeface="Helvetica Neue"/>
                <a:ea typeface="Helvetica Neue"/>
                <a:cs typeface="Helvetica Neue"/>
                <a:sym typeface="Helvetica Neue"/>
              </a:rPr>
              <a:t> #26</a:t>
            </a:r>
            <a:r>
              <a:rPr lang="en" sz="9600" b="1">
                <a:solidFill>
                  <a:srgbClr val="FFFFFF"/>
                </a:solidFill>
                <a:highlight>
                  <a:srgbClr val="FFFFFF"/>
                </a:highlight>
                <a:latin typeface="Helvetica Neue"/>
                <a:ea typeface="Helvetica Neue"/>
                <a:cs typeface="Helvetica Neue"/>
                <a:sym typeface="Helvetica Neue"/>
              </a:rPr>
              <a:t>.</a:t>
            </a:r>
            <a:endParaRPr sz="9600" b="1">
              <a:solidFill>
                <a:srgbClr val="FFFFFF"/>
              </a:solidFill>
              <a:highlight>
                <a:srgbClr val="FFFFFF"/>
              </a:highlight>
              <a:latin typeface="Helvetica Neue"/>
              <a:ea typeface="Helvetica Neue"/>
              <a:cs typeface="Helvetica Neue"/>
              <a:sym typeface="Helvetica Neue"/>
            </a:endParaRPr>
          </a:p>
        </p:txBody>
      </p:sp>
      <p:sp>
        <p:nvSpPr>
          <p:cNvPr id="83" name="Google Shape;83;p18"/>
          <p:cNvSpPr txBox="1"/>
          <p:nvPr/>
        </p:nvSpPr>
        <p:spPr>
          <a:xfrm>
            <a:off x="307760" y="3273917"/>
            <a:ext cx="8520600" cy="752400"/>
          </a:xfrm>
          <a:prstGeom prst="rect">
            <a:avLst/>
          </a:prstGeom>
          <a:noFill/>
          <a:ln>
            <a:noFill/>
          </a:ln>
        </p:spPr>
        <p:txBody>
          <a:bodyPr spcFirstLastPara="1" wrap="square" lIns="91425" tIns="91425" rIns="91425" bIns="91425" anchor="ctr" anchorCtr="0">
            <a:noAutofit/>
          </a:bodyPr>
          <a:lstStyle/>
          <a:p>
            <a:pPr marR="25400" algn="ctr"/>
            <a:r>
              <a:rPr lang="en" sz="3000">
                <a:highlight>
                  <a:srgbClr val="FFFFFF"/>
                </a:highlight>
                <a:latin typeface="Avenir"/>
                <a:ea typeface="Avenir"/>
                <a:cs typeface="Avenir"/>
                <a:sym typeface="Avenir"/>
              </a:rPr>
              <a:t> Cryptocurrency ranks just behind Russia</a:t>
            </a:r>
            <a:r>
              <a:rPr lang="en" sz="3000">
                <a:solidFill>
                  <a:srgbClr val="FFFFFF"/>
                </a:solidFill>
                <a:highlight>
                  <a:srgbClr val="FFFFFF"/>
                </a:highlight>
                <a:latin typeface="Avenir"/>
                <a:ea typeface="Avenir"/>
                <a:cs typeface="Avenir"/>
                <a:sym typeface="Avenir"/>
              </a:rPr>
              <a:t>.</a:t>
            </a:r>
            <a:r>
              <a:rPr lang="en" sz="3000">
                <a:highlight>
                  <a:srgbClr val="FFFFFF"/>
                </a:highlight>
                <a:latin typeface="Avenir"/>
                <a:ea typeface="Avenir"/>
                <a:cs typeface="Avenir"/>
                <a:sym typeface="Avenir"/>
              </a:rPr>
              <a:t> </a:t>
            </a:r>
            <a:endParaRPr sz="3000">
              <a:highlight>
                <a:srgbClr val="FFFFFF"/>
              </a:highlight>
              <a:latin typeface="Avenir"/>
              <a:ea typeface="Avenir"/>
              <a:cs typeface="Avenir"/>
              <a:sym typeface="Avenir"/>
            </a:endParaRPr>
          </a:p>
          <a:p>
            <a:pPr marR="25400" algn="ctr"/>
            <a:r>
              <a:rPr lang="en" sz="3000">
                <a:highlight>
                  <a:srgbClr val="FFFFFF"/>
                </a:highlight>
                <a:latin typeface="Avenir"/>
                <a:ea typeface="Avenir"/>
                <a:cs typeface="Avenir"/>
                <a:sym typeface="Avenir"/>
              </a:rPr>
              <a:t> for narrow money.</a:t>
            </a:r>
            <a:r>
              <a:rPr lang="en" sz="3000">
                <a:solidFill>
                  <a:srgbClr val="FFFFFF"/>
                </a:solidFill>
                <a:highlight>
                  <a:srgbClr val="FFFFFF"/>
                </a:highlight>
                <a:latin typeface="Avenir"/>
                <a:ea typeface="Avenir"/>
                <a:cs typeface="Avenir"/>
                <a:sym typeface="Avenir"/>
              </a:rPr>
              <a:t>.</a:t>
            </a:r>
            <a:endParaRPr sz="3000">
              <a:solidFill>
                <a:srgbClr val="FFFFFF"/>
              </a:solidFill>
              <a:highlight>
                <a:srgbClr val="FFFFFF"/>
              </a:highlight>
              <a:latin typeface="Avenir"/>
              <a:ea typeface="Avenir"/>
              <a:cs typeface="Avenir"/>
              <a:sym typeface="Avenir"/>
            </a:endParaRPr>
          </a:p>
        </p:txBody>
      </p:sp>
    </p:spTree>
    <p:extLst>
      <p:ext uri="{BB962C8B-B14F-4D97-AF65-F5344CB8AC3E}">
        <p14:creationId xmlns:p14="http://schemas.microsoft.com/office/powerpoint/2010/main" val="1281415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6691080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obile device">
  <p:cSld name="Mobile device">
    <p:spTree>
      <p:nvGrpSpPr>
        <p:cNvPr id="1" name="Shape 86"/>
        <p:cNvGrpSpPr/>
        <p:nvPr/>
      </p:nvGrpSpPr>
      <p:grpSpPr>
        <a:xfrm>
          <a:off x="0" y="0"/>
          <a:ext cx="0" cy="0"/>
          <a:chOff x="0" y="0"/>
          <a:chExt cx="0" cy="0"/>
        </a:xfrm>
      </p:grpSpPr>
      <p:sp>
        <p:nvSpPr>
          <p:cNvPr id="87" name="Google Shape;87;p20"/>
          <p:cNvSpPr/>
          <p:nvPr/>
        </p:nvSpPr>
        <p:spPr>
          <a:xfrm>
            <a:off x="4572000" y="-125"/>
            <a:ext cx="4572000" cy="5143500"/>
          </a:xfrm>
          <a:prstGeom prst="rect">
            <a:avLst/>
          </a:prstGeom>
          <a:solidFill>
            <a:srgbClr val="1F5799"/>
          </a:solidFill>
          <a:ln>
            <a:noFill/>
          </a:ln>
        </p:spPr>
        <p:txBody>
          <a:bodyPr spcFirstLastPara="1" wrap="square" lIns="91425" tIns="91425" rIns="91425" bIns="91425" anchor="ctr" anchorCtr="0">
            <a:noAutofit/>
          </a:bodyPr>
          <a:lstStyle/>
          <a:p>
            <a:endParaRPr/>
          </a:p>
        </p:txBody>
      </p:sp>
      <p:sp>
        <p:nvSpPr>
          <p:cNvPr id="88" name="Google Shape;88;p2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Clr>
                <a:srgbClr val="1F5799"/>
              </a:buClr>
              <a:buSzPts val="4200"/>
              <a:buNone/>
              <a:defRPr sz="4200" b="1">
                <a:solidFill>
                  <a:srgbClr val="1F5799"/>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9" name="Google Shape;89;p2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0" name="Google Shape;9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595959"/>
                </a:solidFill>
              </a:rPr>
              <a:pPr/>
              <a:t>‹#›</a:t>
            </a:fld>
            <a:endParaRPr>
              <a:solidFill>
                <a:srgbClr val="595959"/>
              </a:solidFill>
            </a:endParaRPr>
          </a:p>
        </p:txBody>
      </p:sp>
      <p:sp>
        <p:nvSpPr>
          <p:cNvPr id="91" name="Google Shape;91;p20"/>
          <p:cNvSpPr/>
          <p:nvPr/>
        </p:nvSpPr>
        <p:spPr>
          <a:xfrm>
            <a:off x="5857350" y="785788"/>
            <a:ext cx="2007300" cy="3575400"/>
          </a:xfrm>
          <a:prstGeom prst="rect">
            <a:avLst/>
          </a:prstGeom>
          <a:noFill/>
          <a:ln>
            <a:noFill/>
          </a:ln>
        </p:spPr>
        <p:txBody>
          <a:bodyPr spcFirstLastPara="1" wrap="square" lIns="91425" tIns="91425" rIns="91425" bIns="91425" anchor="ctr" anchorCtr="0">
            <a:noAutofit/>
          </a:bodyPr>
          <a:lstStyle/>
          <a:p>
            <a:pPr algn="ctr"/>
            <a:r>
              <a:rPr lang="en" sz="1000">
                <a:solidFill>
                  <a:srgbClr val="FFFFFF"/>
                </a:solidFill>
                <a:latin typeface="Avenir"/>
                <a:ea typeface="Avenir"/>
                <a:cs typeface="Avenir"/>
                <a:sym typeface="Avenir"/>
              </a:rPr>
              <a:t>Place your screenshot here</a:t>
            </a:r>
            <a:endParaRPr sz="1000">
              <a:solidFill>
                <a:srgbClr val="FFFFFF"/>
              </a:solidFill>
              <a:latin typeface="Avenir"/>
              <a:ea typeface="Avenir"/>
              <a:cs typeface="Avenir"/>
              <a:sym typeface="Avenir"/>
            </a:endParaRPr>
          </a:p>
        </p:txBody>
      </p:sp>
      <p:grpSp>
        <p:nvGrpSpPr>
          <p:cNvPr id="92" name="Google Shape;92;p20"/>
          <p:cNvGrpSpPr/>
          <p:nvPr/>
        </p:nvGrpSpPr>
        <p:grpSpPr>
          <a:xfrm>
            <a:off x="5798225" y="373572"/>
            <a:ext cx="2119546" cy="4396359"/>
            <a:chOff x="2547150" y="238125"/>
            <a:chExt cx="2525675" cy="5238750"/>
          </a:xfrm>
        </p:grpSpPr>
        <p:sp>
          <p:nvSpPr>
            <p:cNvPr id="93" name="Google Shape;93;p2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6E86B6"/>
            </a:solidFill>
            <a:ln>
              <a:noFill/>
            </a:ln>
          </p:spPr>
          <p:txBody>
            <a:bodyPr spcFirstLastPara="1" wrap="square" lIns="91425" tIns="91425" rIns="91425" bIns="91425" anchor="ctr" anchorCtr="0">
              <a:noAutofit/>
            </a:bodyPr>
            <a:lstStyle/>
            <a:p>
              <a:endParaRPr/>
            </a:p>
          </p:txBody>
        </p:sp>
        <p:sp>
          <p:nvSpPr>
            <p:cNvPr id="94" name="Google Shape;94;p2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sp>
          <p:nvSpPr>
            <p:cNvPr id="95" name="Google Shape;95;p2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sp>
          <p:nvSpPr>
            <p:cNvPr id="96" name="Google Shape;96;p2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420562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ablet">
  <p:cSld name="Tablet">
    <p:bg>
      <p:bgPr>
        <a:solidFill>
          <a:srgbClr val="1F5799"/>
        </a:solidFill>
        <a:effectLst/>
      </p:bgPr>
    </p:bg>
    <p:spTree>
      <p:nvGrpSpPr>
        <p:cNvPr id="1" name="Shape 97"/>
        <p:cNvGrpSpPr/>
        <p:nvPr/>
      </p:nvGrpSpPr>
      <p:grpSpPr>
        <a:xfrm>
          <a:off x="0" y="0"/>
          <a:ext cx="0" cy="0"/>
          <a:chOff x="0" y="0"/>
          <a:chExt cx="0" cy="0"/>
        </a:xfrm>
      </p:grpSpPr>
      <p:sp>
        <p:nvSpPr>
          <p:cNvPr id="98" name="Google Shape;98;p21"/>
          <p:cNvSpPr/>
          <p:nvPr/>
        </p:nvSpPr>
        <p:spPr>
          <a:xfrm>
            <a:off x="5000200" y="851275"/>
            <a:ext cx="2598600" cy="3441000"/>
          </a:xfrm>
          <a:prstGeom prst="rect">
            <a:avLst/>
          </a:prstGeom>
          <a:noFill/>
          <a:ln>
            <a:noFill/>
          </a:ln>
        </p:spPr>
        <p:txBody>
          <a:bodyPr spcFirstLastPara="1" wrap="square" lIns="91425" tIns="91425" rIns="91425" bIns="91425" anchor="ctr" anchorCtr="0">
            <a:noAutofit/>
          </a:bodyPr>
          <a:lstStyle/>
          <a:p>
            <a:pPr algn="ctr"/>
            <a:r>
              <a:rPr lang="en" sz="1000">
                <a:solidFill>
                  <a:srgbClr val="FFFFFF"/>
                </a:solidFill>
                <a:latin typeface="Avenir"/>
                <a:ea typeface="Avenir"/>
                <a:cs typeface="Avenir"/>
                <a:sym typeface="Avenir"/>
              </a:rPr>
              <a:t>Place your screenshot here</a:t>
            </a:r>
            <a:endParaRPr sz="1000">
              <a:solidFill>
                <a:srgbClr val="999999"/>
              </a:solidFill>
              <a:latin typeface="Avenir"/>
              <a:ea typeface="Avenir"/>
              <a:cs typeface="Avenir"/>
              <a:sym typeface="Avenir"/>
            </a:endParaRPr>
          </a:p>
        </p:txBody>
      </p:sp>
      <p:grpSp>
        <p:nvGrpSpPr>
          <p:cNvPr id="99" name="Google Shape;99;p21"/>
          <p:cNvGrpSpPr/>
          <p:nvPr/>
        </p:nvGrpSpPr>
        <p:grpSpPr>
          <a:xfrm>
            <a:off x="4935502" y="465959"/>
            <a:ext cx="2736410" cy="4222433"/>
            <a:chOff x="2112475" y="238125"/>
            <a:chExt cx="3395050" cy="5238750"/>
          </a:xfrm>
        </p:grpSpPr>
        <p:sp>
          <p:nvSpPr>
            <p:cNvPr id="100" name="Google Shape;100;p2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6E86B6"/>
            </a:solidFill>
            <a:ln>
              <a:noFill/>
            </a:ln>
          </p:spPr>
          <p:txBody>
            <a:bodyPr spcFirstLastPara="1" wrap="square" lIns="91425" tIns="91425" rIns="91425" bIns="91425" anchor="ctr" anchorCtr="0">
              <a:noAutofit/>
            </a:bodyPr>
            <a:lstStyle/>
            <a:p>
              <a:endParaRPr/>
            </a:p>
          </p:txBody>
        </p:sp>
        <p:sp>
          <p:nvSpPr>
            <p:cNvPr id="101" name="Google Shape;101;p2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sp>
          <p:nvSpPr>
            <p:cNvPr id="102" name="Google Shape;102;p2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sp>
          <p:nvSpPr>
            <p:cNvPr id="103" name="Google Shape;103;p2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041C">
                <a:alpha val="18460"/>
              </a:srgbClr>
            </a:solidFill>
            <a:ln>
              <a:noFill/>
            </a:ln>
          </p:spPr>
          <p:txBody>
            <a:bodyPr spcFirstLastPara="1" wrap="square" lIns="91425" tIns="91425" rIns="91425" bIns="91425" anchor="ctr" anchorCtr="0">
              <a:noAutofit/>
            </a:bodyPr>
            <a:lstStyle/>
            <a:p>
              <a:endParaRPr/>
            </a:p>
          </p:txBody>
        </p:sp>
      </p:grpSp>
      <p:sp>
        <p:nvSpPr>
          <p:cNvPr id="104" name="Google Shape;104;p21"/>
          <p:cNvSpPr txBox="1">
            <a:spLocks noGrp="1"/>
          </p:cNvSpPr>
          <p:nvPr>
            <p:ph type="title"/>
          </p:nvPr>
        </p:nvSpPr>
        <p:spPr>
          <a:xfrm>
            <a:off x="311700" y="465950"/>
            <a:ext cx="4126800" cy="915600"/>
          </a:xfrm>
          <a:prstGeom prst="rect">
            <a:avLst/>
          </a:prstGeom>
        </p:spPr>
        <p:txBody>
          <a:bodyPr spcFirstLastPara="1" wrap="square" lIns="91425" tIns="91425" rIns="91425" bIns="91425" anchor="t" anchorCtr="0"/>
          <a:lstStyle>
            <a:lvl1pPr lvl="0">
              <a:spcBef>
                <a:spcPts val="0"/>
              </a:spcBef>
              <a:spcAft>
                <a:spcPts val="0"/>
              </a:spcAft>
              <a:buNone/>
              <a:defRPr b="1">
                <a:solidFill>
                  <a:srgbClr val="FFFFFF"/>
                </a:solidFill>
              </a:defRPr>
            </a:lvl1pPr>
            <a:lvl2pPr lvl="1">
              <a:spcBef>
                <a:spcPts val="0"/>
              </a:spcBef>
              <a:spcAft>
                <a:spcPts val="0"/>
              </a:spcAft>
              <a:buNone/>
              <a:defRPr b="1">
                <a:solidFill>
                  <a:srgbClr val="FFFFFF"/>
                </a:solidFill>
              </a:defRPr>
            </a:lvl2pPr>
            <a:lvl3pPr lvl="2">
              <a:spcBef>
                <a:spcPts val="0"/>
              </a:spcBef>
              <a:spcAft>
                <a:spcPts val="0"/>
              </a:spcAft>
              <a:buNone/>
              <a:defRPr b="1">
                <a:solidFill>
                  <a:srgbClr val="FFFFFF"/>
                </a:solidFill>
              </a:defRPr>
            </a:lvl3pPr>
            <a:lvl4pPr lvl="3">
              <a:spcBef>
                <a:spcPts val="0"/>
              </a:spcBef>
              <a:spcAft>
                <a:spcPts val="0"/>
              </a:spcAft>
              <a:buNone/>
              <a:defRPr b="1">
                <a:solidFill>
                  <a:srgbClr val="FFFFFF"/>
                </a:solidFill>
              </a:defRPr>
            </a:lvl4pPr>
            <a:lvl5pPr lvl="4">
              <a:spcBef>
                <a:spcPts val="0"/>
              </a:spcBef>
              <a:spcAft>
                <a:spcPts val="0"/>
              </a:spcAft>
              <a:buNone/>
              <a:defRPr b="1">
                <a:solidFill>
                  <a:srgbClr val="FFFFFF"/>
                </a:solidFill>
              </a:defRPr>
            </a:lvl5pPr>
            <a:lvl6pPr lvl="5">
              <a:spcBef>
                <a:spcPts val="0"/>
              </a:spcBef>
              <a:spcAft>
                <a:spcPts val="0"/>
              </a:spcAft>
              <a:buNone/>
              <a:defRPr b="1">
                <a:solidFill>
                  <a:srgbClr val="FFFFFF"/>
                </a:solidFill>
              </a:defRPr>
            </a:lvl6pPr>
            <a:lvl7pPr lvl="6">
              <a:spcBef>
                <a:spcPts val="0"/>
              </a:spcBef>
              <a:spcAft>
                <a:spcPts val="0"/>
              </a:spcAft>
              <a:buNone/>
              <a:defRPr b="1">
                <a:solidFill>
                  <a:srgbClr val="FFFFFF"/>
                </a:solidFill>
              </a:defRPr>
            </a:lvl7pPr>
            <a:lvl8pPr lvl="7">
              <a:spcBef>
                <a:spcPts val="0"/>
              </a:spcBef>
              <a:spcAft>
                <a:spcPts val="0"/>
              </a:spcAft>
              <a:buNone/>
              <a:defRPr b="1">
                <a:solidFill>
                  <a:srgbClr val="FFFFFF"/>
                </a:solidFill>
              </a:defRPr>
            </a:lvl8pPr>
            <a:lvl9pPr lvl="8">
              <a:spcBef>
                <a:spcPts val="0"/>
              </a:spcBef>
              <a:spcAft>
                <a:spcPts val="0"/>
              </a:spcAft>
              <a:buNone/>
              <a:defRPr b="1">
                <a:solidFill>
                  <a:srgbClr val="FFFFFF"/>
                </a:solidFill>
              </a:defRPr>
            </a:lvl9pPr>
          </a:lstStyle>
          <a:p>
            <a:endParaRPr/>
          </a:p>
        </p:txBody>
      </p:sp>
      <p:sp>
        <p:nvSpPr>
          <p:cNvPr id="105" name="Google Shape;105;p21"/>
          <p:cNvSpPr txBox="1">
            <a:spLocks noGrp="1"/>
          </p:cNvSpPr>
          <p:nvPr>
            <p:ph type="subTitle" idx="1"/>
          </p:nvPr>
        </p:nvSpPr>
        <p:spPr>
          <a:xfrm>
            <a:off x="311700" y="1919100"/>
            <a:ext cx="3763200" cy="2069700"/>
          </a:xfrm>
          <a:prstGeom prst="rect">
            <a:avLst/>
          </a:prstGeom>
        </p:spPr>
        <p:txBody>
          <a:bodyPr spcFirstLastPara="1" wrap="square" lIns="91425" tIns="91425" rIns="91425" bIns="91425" anchor="t" anchorCtr="0"/>
          <a:lstStyle>
            <a:lvl1pPr lvl="0">
              <a:spcBef>
                <a:spcPts val="0"/>
              </a:spcBef>
              <a:spcAft>
                <a:spcPts val="0"/>
              </a:spcAft>
              <a:buNone/>
              <a:defRPr>
                <a:solidFill>
                  <a:srgbClr val="FFFFFF"/>
                </a:solidFill>
              </a:defRPr>
            </a:lvl1pPr>
            <a:lvl2pPr lvl="1">
              <a:spcBef>
                <a:spcPts val="1600"/>
              </a:spcBef>
              <a:spcAft>
                <a:spcPts val="0"/>
              </a:spcAft>
              <a:buNone/>
              <a:defRPr>
                <a:solidFill>
                  <a:srgbClr val="FFFFFF"/>
                </a:solidFill>
              </a:defRPr>
            </a:lvl2pPr>
            <a:lvl3pPr lvl="2">
              <a:spcBef>
                <a:spcPts val="1600"/>
              </a:spcBef>
              <a:spcAft>
                <a:spcPts val="0"/>
              </a:spcAft>
              <a:buNone/>
              <a:defRPr>
                <a:solidFill>
                  <a:srgbClr val="FFFFFF"/>
                </a:solidFill>
              </a:defRPr>
            </a:lvl3pPr>
            <a:lvl4pPr lvl="3">
              <a:spcBef>
                <a:spcPts val="1600"/>
              </a:spcBef>
              <a:spcAft>
                <a:spcPts val="0"/>
              </a:spcAft>
              <a:buNone/>
              <a:defRPr>
                <a:solidFill>
                  <a:srgbClr val="FFFFFF"/>
                </a:solidFill>
              </a:defRPr>
            </a:lvl4pPr>
            <a:lvl5pPr lvl="4">
              <a:spcBef>
                <a:spcPts val="1600"/>
              </a:spcBef>
              <a:spcAft>
                <a:spcPts val="0"/>
              </a:spcAft>
              <a:buNone/>
              <a:defRPr>
                <a:solidFill>
                  <a:srgbClr val="FFFFFF"/>
                </a:solidFill>
              </a:defRPr>
            </a:lvl5pPr>
            <a:lvl6pPr lvl="5">
              <a:spcBef>
                <a:spcPts val="1600"/>
              </a:spcBef>
              <a:spcAft>
                <a:spcPts val="0"/>
              </a:spcAft>
              <a:buNone/>
              <a:defRPr>
                <a:solidFill>
                  <a:srgbClr val="FFFFFF"/>
                </a:solidFill>
              </a:defRPr>
            </a:lvl6pPr>
            <a:lvl7pPr lvl="6">
              <a:spcBef>
                <a:spcPts val="1600"/>
              </a:spcBef>
              <a:spcAft>
                <a:spcPts val="0"/>
              </a:spcAft>
              <a:buNone/>
              <a:defRPr>
                <a:solidFill>
                  <a:srgbClr val="FFFFFF"/>
                </a:solidFill>
              </a:defRPr>
            </a:lvl7pPr>
            <a:lvl8pPr lvl="7">
              <a:spcBef>
                <a:spcPts val="1600"/>
              </a:spcBef>
              <a:spcAft>
                <a:spcPts val="0"/>
              </a:spcAft>
              <a:buNone/>
              <a:defRPr>
                <a:solidFill>
                  <a:srgbClr val="FFFFFF"/>
                </a:solidFill>
              </a:defRPr>
            </a:lvl8pPr>
            <a:lvl9pPr lvl="8">
              <a:spcBef>
                <a:spcPts val="1600"/>
              </a:spcBef>
              <a:spcAft>
                <a:spcPts val="1600"/>
              </a:spcAft>
              <a:buNone/>
              <a:defRPr>
                <a:solidFill>
                  <a:srgbClr val="FFFFFF"/>
                </a:solidFill>
              </a:defRPr>
            </a:lvl9pPr>
          </a:lstStyle>
          <a:p>
            <a:endParaRPr/>
          </a:p>
        </p:txBody>
      </p:sp>
    </p:spTree>
    <p:extLst>
      <p:ext uri="{BB962C8B-B14F-4D97-AF65-F5344CB8AC3E}">
        <p14:creationId xmlns:p14="http://schemas.microsoft.com/office/powerpoint/2010/main" val="3242722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2"/>
        <p:cNvGrpSpPr/>
        <p:nvPr/>
      </p:nvGrpSpPr>
      <p:grpSpPr>
        <a:xfrm>
          <a:off x="0" y="0"/>
          <a:ext cx="0" cy="0"/>
          <a:chOff x="0" y="0"/>
          <a:chExt cx="0" cy="0"/>
        </a:xfrm>
      </p:grpSpPr>
      <p:sp>
        <p:nvSpPr>
          <p:cNvPr id="183" name="Google Shape;18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esktop">
  <p:cSld name="Desktop">
    <p:bg>
      <p:bgPr>
        <a:solidFill>
          <a:srgbClr val="1F5799"/>
        </a:solidFill>
        <a:effectLst/>
      </p:bgPr>
    </p:bg>
    <p:spTree>
      <p:nvGrpSpPr>
        <p:cNvPr id="1" name="Shape 106"/>
        <p:cNvGrpSpPr/>
        <p:nvPr/>
      </p:nvGrpSpPr>
      <p:grpSpPr>
        <a:xfrm>
          <a:off x="0" y="0"/>
          <a:ext cx="0" cy="0"/>
          <a:chOff x="0" y="0"/>
          <a:chExt cx="0" cy="0"/>
        </a:xfrm>
      </p:grpSpPr>
      <p:sp>
        <p:nvSpPr>
          <p:cNvPr id="107" name="Google Shape;107;p22"/>
          <p:cNvSpPr/>
          <p:nvPr/>
        </p:nvSpPr>
        <p:spPr>
          <a:xfrm>
            <a:off x="3670450" y="815436"/>
            <a:ext cx="4857392" cy="378153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6E86B6"/>
          </a:solidFill>
          <a:ln>
            <a:noFill/>
          </a:ln>
        </p:spPr>
        <p:txBody>
          <a:bodyPr spcFirstLastPara="1" wrap="square" lIns="91425" tIns="91425" rIns="91425" bIns="91425" anchor="ctr" anchorCtr="0">
            <a:noAutofit/>
          </a:bodyPr>
          <a:lstStyle/>
          <a:p>
            <a:endParaRPr/>
          </a:p>
        </p:txBody>
      </p:sp>
      <p:sp>
        <p:nvSpPr>
          <p:cNvPr id="108" name="Google Shape;108;p22"/>
          <p:cNvSpPr/>
          <p:nvPr/>
        </p:nvSpPr>
        <p:spPr>
          <a:xfrm>
            <a:off x="3873715" y="1016252"/>
            <a:ext cx="4450800" cy="2842200"/>
          </a:xfrm>
          <a:prstGeom prst="rect">
            <a:avLst/>
          </a:prstGeom>
          <a:noFill/>
          <a:ln>
            <a:noFill/>
          </a:ln>
        </p:spPr>
        <p:txBody>
          <a:bodyPr spcFirstLastPara="1" wrap="square" lIns="91425" tIns="91425" rIns="91425" bIns="91425" anchor="ctr" anchorCtr="0">
            <a:noAutofit/>
          </a:bodyPr>
          <a:lstStyle/>
          <a:p>
            <a:pPr algn="ctr"/>
            <a:r>
              <a:rPr lang="en" sz="1000">
                <a:solidFill>
                  <a:srgbClr val="FFFFFF"/>
                </a:solidFill>
                <a:latin typeface="Avenir"/>
                <a:ea typeface="Avenir"/>
                <a:cs typeface="Avenir"/>
                <a:sym typeface="Avenir"/>
              </a:rPr>
              <a:t>Place your screenshot here</a:t>
            </a:r>
            <a:endParaRPr sz="1000">
              <a:solidFill>
                <a:srgbClr val="999999"/>
              </a:solidFill>
              <a:latin typeface="Avenir"/>
              <a:ea typeface="Avenir"/>
              <a:cs typeface="Avenir"/>
              <a:sym typeface="Avenir"/>
            </a:endParaRPr>
          </a:p>
        </p:txBody>
      </p:sp>
      <p:sp>
        <p:nvSpPr>
          <p:cNvPr id="109" name="Google Shape;109;p22"/>
          <p:cNvSpPr txBox="1">
            <a:spLocks noGrp="1"/>
          </p:cNvSpPr>
          <p:nvPr>
            <p:ph type="title"/>
          </p:nvPr>
        </p:nvSpPr>
        <p:spPr>
          <a:xfrm>
            <a:off x="311700" y="445025"/>
            <a:ext cx="2661000" cy="1215000"/>
          </a:xfrm>
          <a:prstGeom prst="rect">
            <a:avLst/>
          </a:prstGeom>
        </p:spPr>
        <p:txBody>
          <a:bodyPr spcFirstLastPara="1" wrap="square" lIns="91425" tIns="91425" rIns="91425" bIns="91425" anchor="t" anchorCtr="0"/>
          <a:lstStyle>
            <a:lvl1pPr lvl="0">
              <a:spcBef>
                <a:spcPts val="0"/>
              </a:spcBef>
              <a:spcAft>
                <a:spcPts val="0"/>
              </a:spcAft>
              <a:buNone/>
              <a:defRPr b="1">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10" name="Google Shape;110;p22"/>
          <p:cNvSpPr txBox="1">
            <a:spLocks noGrp="1"/>
          </p:cNvSpPr>
          <p:nvPr>
            <p:ph type="subTitle" idx="1"/>
          </p:nvPr>
        </p:nvSpPr>
        <p:spPr>
          <a:xfrm>
            <a:off x="311700" y="2122000"/>
            <a:ext cx="2661000" cy="2214900"/>
          </a:xfrm>
          <a:prstGeom prst="rect">
            <a:avLst/>
          </a:prstGeom>
        </p:spPr>
        <p:txBody>
          <a:bodyPr spcFirstLastPara="1" wrap="square" lIns="91425" tIns="91425" rIns="91425" bIns="91425" anchor="t" anchorCtr="0"/>
          <a:lstStyle>
            <a:lvl1pPr lvl="0">
              <a:spcBef>
                <a:spcPts val="0"/>
              </a:spcBef>
              <a:spcAft>
                <a:spcPts val="0"/>
              </a:spcAft>
              <a:buNone/>
              <a:defRPr>
                <a:solidFill>
                  <a:srgbClr val="FFFFFF"/>
                </a:solidFill>
              </a:defRPr>
            </a:lvl1pPr>
            <a:lvl2pPr lvl="1">
              <a:spcBef>
                <a:spcPts val="1600"/>
              </a:spcBef>
              <a:spcAft>
                <a:spcPts val="0"/>
              </a:spcAft>
              <a:buNone/>
              <a:defRPr>
                <a:solidFill>
                  <a:srgbClr val="FFFFFF"/>
                </a:solidFill>
              </a:defRPr>
            </a:lvl2pPr>
            <a:lvl3pPr lvl="2">
              <a:spcBef>
                <a:spcPts val="1600"/>
              </a:spcBef>
              <a:spcAft>
                <a:spcPts val="0"/>
              </a:spcAft>
              <a:buNone/>
              <a:defRPr>
                <a:solidFill>
                  <a:srgbClr val="FFFFFF"/>
                </a:solidFill>
              </a:defRPr>
            </a:lvl3pPr>
            <a:lvl4pPr lvl="3">
              <a:spcBef>
                <a:spcPts val="1600"/>
              </a:spcBef>
              <a:spcAft>
                <a:spcPts val="0"/>
              </a:spcAft>
              <a:buNone/>
              <a:defRPr>
                <a:solidFill>
                  <a:srgbClr val="FFFFFF"/>
                </a:solidFill>
              </a:defRPr>
            </a:lvl4pPr>
            <a:lvl5pPr lvl="4">
              <a:spcBef>
                <a:spcPts val="1600"/>
              </a:spcBef>
              <a:spcAft>
                <a:spcPts val="0"/>
              </a:spcAft>
              <a:buNone/>
              <a:defRPr>
                <a:solidFill>
                  <a:srgbClr val="FFFFFF"/>
                </a:solidFill>
              </a:defRPr>
            </a:lvl5pPr>
            <a:lvl6pPr lvl="5">
              <a:spcBef>
                <a:spcPts val="1600"/>
              </a:spcBef>
              <a:spcAft>
                <a:spcPts val="0"/>
              </a:spcAft>
              <a:buNone/>
              <a:defRPr>
                <a:solidFill>
                  <a:srgbClr val="FFFFFF"/>
                </a:solidFill>
              </a:defRPr>
            </a:lvl6pPr>
            <a:lvl7pPr lvl="6">
              <a:spcBef>
                <a:spcPts val="1600"/>
              </a:spcBef>
              <a:spcAft>
                <a:spcPts val="0"/>
              </a:spcAft>
              <a:buNone/>
              <a:defRPr>
                <a:solidFill>
                  <a:srgbClr val="FFFFFF"/>
                </a:solidFill>
              </a:defRPr>
            </a:lvl7pPr>
            <a:lvl8pPr lvl="7">
              <a:spcBef>
                <a:spcPts val="1600"/>
              </a:spcBef>
              <a:spcAft>
                <a:spcPts val="0"/>
              </a:spcAft>
              <a:buNone/>
              <a:defRPr>
                <a:solidFill>
                  <a:srgbClr val="FFFFFF"/>
                </a:solidFill>
              </a:defRPr>
            </a:lvl8pPr>
            <a:lvl9pPr lvl="8">
              <a:spcBef>
                <a:spcPts val="1600"/>
              </a:spcBef>
              <a:spcAft>
                <a:spcPts val="1600"/>
              </a:spcAft>
              <a:buNone/>
              <a:defRPr>
                <a:solidFill>
                  <a:srgbClr val="FFFFFF"/>
                </a:solidFill>
              </a:defRPr>
            </a:lvl9pPr>
          </a:lstStyle>
          <a:p>
            <a:endParaRPr/>
          </a:p>
        </p:txBody>
      </p:sp>
    </p:spTree>
    <p:extLst>
      <p:ext uri="{BB962C8B-B14F-4D97-AF65-F5344CB8AC3E}">
        <p14:creationId xmlns:p14="http://schemas.microsoft.com/office/powerpoint/2010/main" val="11966665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tatement - Full color, black text with white background">
  <p:cSld name="Statement - Full color, black text with white background">
    <p:spTree>
      <p:nvGrpSpPr>
        <p:cNvPr id="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l="514" t="4360" r="514" b="7362"/>
          <a:stretch/>
        </p:blipFill>
        <p:spPr>
          <a:xfrm>
            <a:off x="0" y="0"/>
            <a:ext cx="9144000" cy="5143501"/>
          </a:xfrm>
          <a:prstGeom prst="rect">
            <a:avLst/>
          </a:prstGeom>
          <a:noFill/>
          <a:ln>
            <a:noFill/>
          </a:ln>
        </p:spPr>
      </p:pic>
      <p:sp>
        <p:nvSpPr>
          <p:cNvPr id="113" name="Google Shape;113;p23"/>
          <p:cNvSpPr txBox="1">
            <a:spLocks noGrp="1"/>
          </p:cNvSpPr>
          <p:nvPr>
            <p:ph type="body" idx="1"/>
          </p:nvPr>
        </p:nvSpPr>
        <p:spPr>
          <a:xfrm>
            <a:off x="311700" y="2069625"/>
            <a:ext cx="4239600" cy="1856400"/>
          </a:xfrm>
          <a:prstGeom prst="rect">
            <a:avLst/>
          </a:prstGeom>
          <a:solidFill>
            <a:srgbClr val="FFFFFF"/>
          </a:solidFill>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14" name="Google Shape;114;p23"/>
          <p:cNvSpPr txBox="1">
            <a:spLocks noGrp="1"/>
          </p:cNvSpPr>
          <p:nvPr>
            <p:ph type="title"/>
          </p:nvPr>
        </p:nvSpPr>
        <p:spPr>
          <a:xfrm>
            <a:off x="311700" y="445025"/>
            <a:ext cx="8520600" cy="572700"/>
          </a:xfrm>
          <a:prstGeom prst="rect">
            <a:avLst/>
          </a:prstGeom>
          <a:solidFill>
            <a:srgbClr val="FFFFFF"/>
          </a:solidFill>
        </p:spPr>
        <p:txBody>
          <a:bodyPr spcFirstLastPara="1" wrap="square" lIns="91425" tIns="91425" rIns="91425" bIns="91425" anchor="t" anchorCtr="0"/>
          <a:lstStyle>
            <a:lvl1pPr lvl="0" rtl="0">
              <a:spcBef>
                <a:spcPts val="0"/>
              </a:spcBef>
              <a:spcAft>
                <a:spcPts val="0"/>
              </a:spcAft>
              <a:buClr>
                <a:srgbClr val="000000"/>
              </a:buClr>
              <a:buSzPts val="3000"/>
              <a:buNone/>
              <a:defRPr sz="3000" b="1">
                <a:solidFill>
                  <a:srgbClr val="000000"/>
                </a:solidFill>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Tree>
    <p:extLst>
      <p:ext uri="{BB962C8B-B14F-4D97-AF65-F5344CB8AC3E}">
        <p14:creationId xmlns:p14="http://schemas.microsoft.com/office/powerpoint/2010/main" val="16186778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tatement - Blue, black text with white background">
  <p:cSld name="Statement - Blue, black text with white background">
    <p:spTree>
      <p:nvGrpSpPr>
        <p:cNvPr id="1" name="Shape 115"/>
        <p:cNvGrpSpPr/>
        <p:nvPr/>
      </p:nvGrpSpPr>
      <p:grpSpPr>
        <a:xfrm>
          <a:off x="0" y="0"/>
          <a:ext cx="0" cy="0"/>
          <a:chOff x="0" y="0"/>
          <a:chExt cx="0" cy="0"/>
        </a:xfrm>
      </p:grpSpPr>
      <p:pic>
        <p:nvPicPr>
          <p:cNvPr id="116" name="Google Shape;116;p24"/>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117" name="Google Shape;117;p24"/>
          <p:cNvSpPr txBox="1">
            <a:spLocks noGrp="1"/>
          </p:cNvSpPr>
          <p:nvPr>
            <p:ph type="subTitle" idx="1"/>
          </p:nvPr>
        </p:nvSpPr>
        <p:spPr>
          <a:xfrm>
            <a:off x="311700" y="2320475"/>
            <a:ext cx="4415100" cy="1091400"/>
          </a:xfrm>
          <a:prstGeom prst="rect">
            <a:avLst/>
          </a:prstGeom>
          <a:solidFill>
            <a:srgbClr val="FFFFFF"/>
          </a:solidFill>
        </p:spPr>
        <p:txBody>
          <a:bodyPr spcFirstLastPara="1" wrap="square" lIns="91425" tIns="91425" rIns="91425" bIns="91425" anchor="t" anchorCtr="0"/>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118" name="Google Shape;118;p24"/>
          <p:cNvSpPr txBox="1">
            <a:spLocks noGrp="1"/>
          </p:cNvSpPr>
          <p:nvPr>
            <p:ph type="title"/>
          </p:nvPr>
        </p:nvSpPr>
        <p:spPr>
          <a:xfrm>
            <a:off x="311700" y="445025"/>
            <a:ext cx="8520600" cy="572700"/>
          </a:xfrm>
          <a:prstGeom prst="rect">
            <a:avLst/>
          </a:prstGeom>
          <a:solidFill>
            <a:srgbClr val="FFFFFF"/>
          </a:solidFill>
        </p:spPr>
        <p:txBody>
          <a:bodyPr spcFirstLastPara="1" wrap="square" lIns="91425" tIns="91425" rIns="91425" bIns="91425" anchor="t" anchorCtr="0"/>
          <a:lstStyle>
            <a:lvl1pPr lvl="0" rtl="0">
              <a:spcBef>
                <a:spcPts val="0"/>
              </a:spcBef>
              <a:spcAft>
                <a:spcPts val="0"/>
              </a:spcAft>
              <a:buClr>
                <a:srgbClr val="000000"/>
              </a:buClr>
              <a:buSzPts val="3000"/>
              <a:buNone/>
              <a:defRPr sz="3000" b="1">
                <a:solidFill>
                  <a:srgbClr val="000000"/>
                </a:solidFill>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Tree>
    <p:extLst>
      <p:ext uri="{BB962C8B-B14F-4D97-AF65-F5344CB8AC3E}">
        <p14:creationId xmlns:p14="http://schemas.microsoft.com/office/powerpoint/2010/main" val="6969777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tatement - white text">
  <p:cSld name="Statement - white text">
    <p:spTree>
      <p:nvGrpSpPr>
        <p:cNvPr id="1" name="Shape 119"/>
        <p:cNvGrpSpPr/>
        <p:nvPr/>
      </p:nvGrpSpPr>
      <p:grpSpPr>
        <a:xfrm>
          <a:off x="0" y="0"/>
          <a:ext cx="0" cy="0"/>
          <a:chOff x="0" y="0"/>
          <a:chExt cx="0" cy="0"/>
        </a:xfrm>
      </p:grpSpPr>
      <p:pic>
        <p:nvPicPr>
          <p:cNvPr id="120" name="Google Shape;120;p25"/>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121" name="Google Shape;12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000"/>
              <a:buNone/>
              <a:defRPr sz="3000" b="1">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122" name="Google Shape;122;p25"/>
          <p:cNvSpPr txBox="1">
            <a:spLocks noGrp="1"/>
          </p:cNvSpPr>
          <p:nvPr>
            <p:ph type="subTitle" idx="1"/>
          </p:nvPr>
        </p:nvSpPr>
        <p:spPr>
          <a:xfrm>
            <a:off x="311700" y="2320475"/>
            <a:ext cx="4415100" cy="1091400"/>
          </a:xfrm>
          <a:prstGeom prst="rect">
            <a:avLst/>
          </a:prstGeom>
          <a:noFill/>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extLst>
      <p:ext uri="{BB962C8B-B14F-4D97-AF65-F5344CB8AC3E}">
        <p14:creationId xmlns:p14="http://schemas.microsoft.com/office/powerpoint/2010/main" val="5820144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conography">
  <p:cSld name="Iconography">
    <p:spTree>
      <p:nvGrpSpPr>
        <p:cNvPr id="1" name="Shape 123"/>
        <p:cNvGrpSpPr/>
        <p:nvPr/>
      </p:nvGrpSpPr>
      <p:grpSpPr>
        <a:xfrm>
          <a:off x="0" y="0"/>
          <a:ext cx="0" cy="0"/>
          <a:chOff x="0" y="0"/>
          <a:chExt cx="0" cy="0"/>
        </a:xfrm>
      </p:grpSpPr>
      <p:sp>
        <p:nvSpPr>
          <p:cNvPr id="124" name="Google Shape;124;p26"/>
          <p:cNvSpPr txBox="1"/>
          <p:nvPr/>
        </p:nvSpPr>
        <p:spPr>
          <a:xfrm>
            <a:off x="307760" y="171450"/>
            <a:ext cx="8520600" cy="752400"/>
          </a:xfrm>
          <a:prstGeom prst="rect">
            <a:avLst/>
          </a:prstGeom>
          <a:noFill/>
          <a:ln>
            <a:noFill/>
          </a:ln>
        </p:spPr>
        <p:txBody>
          <a:bodyPr spcFirstLastPara="1" wrap="square" lIns="91425" tIns="91425" rIns="91425" bIns="91425" anchor="ctr" anchorCtr="0">
            <a:noAutofit/>
          </a:bodyPr>
          <a:lstStyle/>
          <a:p>
            <a:pPr marR="25400"/>
            <a:r>
              <a:rPr lang="en" sz="3000" b="1">
                <a:solidFill>
                  <a:srgbClr val="1F5799"/>
                </a:solidFill>
                <a:latin typeface="Helvetica Neue"/>
                <a:ea typeface="Helvetica Neue"/>
                <a:cs typeface="Helvetica Neue"/>
                <a:sym typeface="Helvetica Neue"/>
              </a:rPr>
              <a:t>Iconography</a:t>
            </a:r>
            <a:endParaRPr sz="3000" b="1">
              <a:solidFill>
                <a:srgbClr val="1F5799"/>
              </a:solidFill>
              <a:latin typeface="Helvetica Neue"/>
              <a:ea typeface="Helvetica Neue"/>
              <a:cs typeface="Helvetica Neue"/>
              <a:sym typeface="Helvetica Neue"/>
            </a:endParaRPr>
          </a:p>
        </p:txBody>
      </p:sp>
      <p:sp>
        <p:nvSpPr>
          <p:cNvPr id="125" name="Google Shape;125;p26"/>
          <p:cNvSpPr txBox="1"/>
          <p:nvPr/>
        </p:nvSpPr>
        <p:spPr>
          <a:xfrm>
            <a:off x="309525" y="1225068"/>
            <a:ext cx="8520600" cy="1174800"/>
          </a:xfrm>
          <a:prstGeom prst="rect">
            <a:avLst/>
          </a:prstGeom>
          <a:noFill/>
          <a:ln>
            <a:noFill/>
          </a:ln>
        </p:spPr>
        <p:txBody>
          <a:bodyPr spcFirstLastPara="1" wrap="square" lIns="91425" tIns="91425" rIns="91425" bIns="91425" anchor="ctr" anchorCtr="0">
            <a:noAutofit/>
          </a:bodyPr>
          <a:lstStyle/>
          <a:p>
            <a:pPr marR="25400"/>
            <a:r>
              <a:rPr lang="en" sz="2000" b="1">
                <a:latin typeface="Helvetica Neue"/>
                <a:ea typeface="Helvetica Neue"/>
                <a:cs typeface="Helvetica Neue"/>
                <a:sym typeface="Helvetica Neue"/>
              </a:rPr>
              <a:t>Get matching icons fast</a:t>
            </a:r>
            <a:endParaRPr sz="2000" b="1">
              <a:latin typeface="Helvetica Neue"/>
              <a:ea typeface="Helvetica Neue"/>
              <a:cs typeface="Helvetica Neue"/>
              <a:sym typeface="Helvetica Neue"/>
            </a:endParaRPr>
          </a:p>
          <a:p>
            <a:pPr marR="25400"/>
            <a:r>
              <a:rPr lang="en" b="1">
                <a:latin typeface="Avenir"/>
                <a:ea typeface="Avenir"/>
                <a:cs typeface="Avenir"/>
                <a:sym typeface="Avenir"/>
              </a:rPr>
              <a:t>Whenever you need an icon, check if there is anything suitable on </a:t>
            </a:r>
            <a:r>
              <a:rPr lang="en" b="1" u="sng">
                <a:solidFill>
                  <a:srgbClr val="0097A7"/>
                </a:solidFill>
                <a:latin typeface="Avenir"/>
                <a:ea typeface="Avenir"/>
                <a:cs typeface="Avenir"/>
                <a:sym typeface="Avenir"/>
                <a:hlinkClick r:id="rId2"/>
              </a:rPr>
              <a:t>Google Material Design - Icons</a:t>
            </a:r>
            <a:r>
              <a:rPr lang="en" b="1">
                <a:latin typeface="Avenir"/>
                <a:ea typeface="Avenir"/>
                <a:cs typeface="Avenir"/>
                <a:sym typeface="Avenir"/>
              </a:rPr>
              <a:t/>
            </a:r>
            <a:br>
              <a:rPr lang="en" b="1">
                <a:latin typeface="Avenir"/>
                <a:ea typeface="Avenir"/>
                <a:cs typeface="Avenir"/>
                <a:sym typeface="Avenir"/>
              </a:rPr>
            </a:br>
            <a:endParaRPr b="1">
              <a:latin typeface="Avenir"/>
              <a:ea typeface="Avenir"/>
              <a:cs typeface="Avenir"/>
              <a:sym typeface="Avenir"/>
            </a:endParaRPr>
          </a:p>
        </p:txBody>
      </p:sp>
      <p:pic>
        <p:nvPicPr>
          <p:cNvPr id="126" name="Google Shape;126;p26"/>
          <p:cNvPicPr preferRelativeResize="0"/>
          <p:nvPr/>
        </p:nvPicPr>
        <p:blipFill>
          <a:blip r:embed="rId3">
            <a:alphaModFix/>
          </a:blip>
          <a:stretch>
            <a:fillRect/>
          </a:stretch>
        </p:blipFill>
        <p:spPr>
          <a:xfrm>
            <a:off x="419050" y="2204800"/>
            <a:ext cx="365336" cy="365350"/>
          </a:xfrm>
          <a:prstGeom prst="rect">
            <a:avLst/>
          </a:prstGeom>
          <a:noFill/>
          <a:ln>
            <a:noFill/>
          </a:ln>
        </p:spPr>
      </p:pic>
      <p:pic>
        <p:nvPicPr>
          <p:cNvPr id="127" name="Google Shape;127;p26"/>
          <p:cNvPicPr preferRelativeResize="0"/>
          <p:nvPr/>
        </p:nvPicPr>
        <p:blipFill>
          <a:blip r:embed="rId4">
            <a:alphaModFix/>
          </a:blip>
          <a:stretch>
            <a:fillRect/>
          </a:stretch>
        </p:blipFill>
        <p:spPr>
          <a:xfrm>
            <a:off x="880079" y="2204800"/>
            <a:ext cx="365336" cy="365350"/>
          </a:xfrm>
          <a:prstGeom prst="rect">
            <a:avLst/>
          </a:prstGeom>
          <a:noFill/>
          <a:ln>
            <a:noFill/>
          </a:ln>
        </p:spPr>
      </p:pic>
      <p:pic>
        <p:nvPicPr>
          <p:cNvPr id="128" name="Google Shape;128;p26"/>
          <p:cNvPicPr preferRelativeResize="0"/>
          <p:nvPr/>
        </p:nvPicPr>
        <p:blipFill>
          <a:blip r:embed="rId5">
            <a:alphaModFix/>
          </a:blip>
          <a:stretch>
            <a:fillRect/>
          </a:stretch>
        </p:blipFill>
        <p:spPr>
          <a:xfrm>
            <a:off x="1341107" y="2204800"/>
            <a:ext cx="365336" cy="365350"/>
          </a:xfrm>
          <a:prstGeom prst="rect">
            <a:avLst/>
          </a:prstGeom>
          <a:noFill/>
          <a:ln>
            <a:noFill/>
          </a:ln>
        </p:spPr>
      </p:pic>
      <p:pic>
        <p:nvPicPr>
          <p:cNvPr id="129" name="Google Shape;129;p26"/>
          <p:cNvPicPr preferRelativeResize="0"/>
          <p:nvPr/>
        </p:nvPicPr>
        <p:blipFill>
          <a:blip r:embed="rId6">
            <a:alphaModFix/>
          </a:blip>
          <a:stretch>
            <a:fillRect/>
          </a:stretch>
        </p:blipFill>
        <p:spPr>
          <a:xfrm>
            <a:off x="1802136" y="2204800"/>
            <a:ext cx="365336" cy="365350"/>
          </a:xfrm>
          <a:prstGeom prst="rect">
            <a:avLst/>
          </a:prstGeom>
          <a:noFill/>
          <a:ln>
            <a:noFill/>
          </a:ln>
        </p:spPr>
      </p:pic>
      <p:pic>
        <p:nvPicPr>
          <p:cNvPr id="130" name="Google Shape;130;p26"/>
          <p:cNvPicPr preferRelativeResize="0"/>
          <p:nvPr/>
        </p:nvPicPr>
        <p:blipFill>
          <a:blip r:embed="rId7">
            <a:alphaModFix/>
          </a:blip>
          <a:stretch>
            <a:fillRect/>
          </a:stretch>
        </p:blipFill>
        <p:spPr>
          <a:xfrm>
            <a:off x="2263164" y="2204800"/>
            <a:ext cx="365336" cy="365350"/>
          </a:xfrm>
          <a:prstGeom prst="rect">
            <a:avLst/>
          </a:prstGeom>
          <a:noFill/>
          <a:ln>
            <a:noFill/>
          </a:ln>
        </p:spPr>
      </p:pic>
      <p:sp>
        <p:nvSpPr>
          <p:cNvPr id="131" name="Google Shape;131;p26"/>
          <p:cNvSpPr txBox="1"/>
          <p:nvPr/>
        </p:nvSpPr>
        <p:spPr>
          <a:xfrm>
            <a:off x="309525" y="2749068"/>
            <a:ext cx="8520600" cy="1174800"/>
          </a:xfrm>
          <a:prstGeom prst="rect">
            <a:avLst/>
          </a:prstGeom>
          <a:noFill/>
          <a:ln>
            <a:noFill/>
          </a:ln>
        </p:spPr>
        <p:txBody>
          <a:bodyPr spcFirstLastPara="1" wrap="square" lIns="91425" tIns="91425" rIns="91425" bIns="91425" anchor="ctr" anchorCtr="0">
            <a:noAutofit/>
          </a:bodyPr>
          <a:lstStyle/>
          <a:p>
            <a:pPr marR="25400"/>
            <a:r>
              <a:rPr lang="en" sz="2000" b="1">
                <a:latin typeface="Helvetica Neue"/>
                <a:ea typeface="Helvetica Neue"/>
                <a:cs typeface="Helvetica Neue"/>
                <a:sym typeface="Helvetica Neue"/>
              </a:rPr>
              <a:t>Concept (Material Design)</a:t>
            </a:r>
            <a:endParaRPr sz="2000" b="1">
              <a:latin typeface="Helvetica Neue"/>
              <a:ea typeface="Helvetica Neue"/>
              <a:cs typeface="Helvetica Neue"/>
              <a:sym typeface="Helvetica Neue"/>
            </a:endParaRPr>
          </a:p>
          <a:p>
            <a:pPr marR="25400"/>
            <a:r>
              <a:rPr lang="en" b="1">
                <a:latin typeface="Avenir"/>
                <a:ea typeface="Avenir"/>
                <a:cs typeface="Avenir"/>
                <a:sym typeface="Avenir"/>
              </a:rPr>
              <a:t>SmartCredit icons &amp; illustrations are designed to be simple, modern, friendly, and sometimes quirky. Each icon is reduced to its minimal form, expressing essential characteristics. </a:t>
            </a:r>
            <a:endParaRPr b="1">
              <a:latin typeface="Avenir"/>
              <a:ea typeface="Avenir"/>
              <a:cs typeface="Avenir"/>
              <a:sym typeface="Avenir"/>
            </a:endParaRPr>
          </a:p>
        </p:txBody>
      </p:sp>
    </p:spTree>
    <p:extLst>
      <p:ext uri="{BB962C8B-B14F-4D97-AF65-F5344CB8AC3E}">
        <p14:creationId xmlns:p14="http://schemas.microsoft.com/office/powerpoint/2010/main" val="2727240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5"/>
        <p:cNvGrpSpPr/>
        <p:nvPr/>
      </p:nvGrpSpPr>
      <p:grpSpPr>
        <a:xfrm>
          <a:off x="0" y="0"/>
          <a:ext cx="0" cy="0"/>
          <a:chOff x="0" y="0"/>
          <a:chExt cx="0" cy="0"/>
        </a:xfrm>
      </p:grpSpPr>
      <p:sp>
        <p:nvSpPr>
          <p:cNvPr id="186" name="Google Shape;186;p4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7" name="Google Shape;187;p4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8" name="Google Shape;18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9"/>
        <p:cNvGrpSpPr/>
        <p:nvPr/>
      </p:nvGrpSpPr>
      <p:grpSpPr>
        <a:xfrm>
          <a:off x="0" y="0"/>
          <a:ext cx="0" cy="0"/>
          <a:chOff x="0" y="0"/>
          <a:chExt cx="0" cy="0"/>
        </a:xfrm>
      </p:grpSpPr>
      <p:sp>
        <p:nvSpPr>
          <p:cNvPr id="190" name="Google Shape;190;p4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1" name="Google Shape;19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2"/>
        <p:cNvGrpSpPr/>
        <p:nvPr/>
      </p:nvGrpSpPr>
      <p:grpSpPr>
        <a:xfrm>
          <a:off x="0" y="0"/>
          <a:ext cx="0" cy="0"/>
          <a:chOff x="0" y="0"/>
          <a:chExt cx="0" cy="0"/>
        </a:xfrm>
      </p:grpSpPr>
      <p:sp>
        <p:nvSpPr>
          <p:cNvPr id="193" name="Google Shape;193;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5" name="Google Shape;195;p4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6" name="Google Shape;196;p4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7" name="Google Shape;19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8"/>
        <p:cNvGrpSpPr/>
        <p:nvPr/>
      </p:nvGrpSpPr>
      <p:grpSpPr>
        <a:xfrm>
          <a:off x="0" y="0"/>
          <a:ext cx="0" cy="0"/>
          <a:chOff x="0" y="0"/>
          <a:chExt cx="0" cy="0"/>
        </a:xfrm>
      </p:grpSpPr>
      <p:sp>
        <p:nvSpPr>
          <p:cNvPr id="199" name="Google Shape;199;p4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00" name="Google Shape;200;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1"/>
        <p:cNvGrpSpPr/>
        <p:nvPr/>
      </p:nvGrpSpPr>
      <p:grpSpPr>
        <a:xfrm>
          <a:off x="0" y="0"/>
          <a:ext cx="0" cy="0"/>
          <a:chOff x="0" y="0"/>
          <a:chExt cx="0" cy="0"/>
        </a:xfrm>
      </p:grpSpPr>
      <p:sp>
        <p:nvSpPr>
          <p:cNvPr id="202" name="Google Shape;202;p4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3" name="Google Shape;203;p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04" name="Google Shape;20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2"/>
        <p:cNvGrpSpPr/>
        <p:nvPr/>
      </p:nvGrpSpPr>
      <p:grpSpPr>
        <a:xfrm>
          <a:off x="0" y="0"/>
          <a:ext cx="0" cy="0"/>
          <a:chOff x="0" y="0"/>
          <a:chExt cx="0" cy="0"/>
        </a:xfrm>
      </p:grpSpPr>
      <p:sp>
        <p:nvSpPr>
          <p:cNvPr id="163" name="Google Shape;163;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64" name="Google Shape;164;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65" name="Google Shape;16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752" r:id="rId11"/>
    <p:sldLayoutId id="214748375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Avenir"/>
              <a:buChar char="●"/>
              <a:defRPr sz="1800">
                <a:solidFill>
                  <a:schemeClr val="dk2"/>
                </a:solidFill>
                <a:latin typeface="Avenir"/>
                <a:ea typeface="Avenir"/>
                <a:cs typeface="Avenir"/>
                <a:sym typeface="Avenir"/>
              </a:defRPr>
            </a:lvl1pPr>
            <a:lvl2pPr marL="914400" lvl="1"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2pPr>
            <a:lvl3pPr marL="1371600" lvl="2"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3pPr>
            <a:lvl4pPr marL="1828800" lvl="3"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4pPr>
            <a:lvl5pPr marL="2286000" lvl="4"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5pPr>
            <a:lvl6pPr marL="2743200" lvl="5"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6pPr>
            <a:lvl7pPr marL="3200400" lvl="6"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7pPr>
            <a:lvl8pPr marL="3657600" lvl="7"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8pPr>
            <a:lvl9pPr marL="4114800" lvl="8" indent="-317500" rtl="0">
              <a:lnSpc>
                <a:spcPct val="115000"/>
              </a:lnSpc>
              <a:spcBef>
                <a:spcPts val="1600"/>
              </a:spcBef>
              <a:spcAft>
                <a:spcPts val="1600"/>
              </a:spcAft>
              <a:buClr>
                <a:schemeClr val="dk2"/>
              </a:buClr>
              <a:buSzPts val="1400"/>
              <a:buFont typeface="Avenir"/>
              <a:buChar char="■"/>
              <a:defRPr>
                <a:solidFill>
                  <a:schemeClr val="dk2"/>
                </a:solidFill>
                <a:latin typeface="Avenir"/>
                <a:ea typeface="Avenir"/>
                <a:cs typeface="Avenir"/>
                <a:sym typeface="Aveni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937737462"/>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Avenir"/>
              <a:buChar char="●"/>
              <a:defRPr sz="1800">
                <a:solidFill>
                  <a:schemeClr val="dk2"/>
                </a:solidFill>
                <a:latin typeface="Avenir"/>
                <a:ea typeface="Avenir"/>
                <a:cs typeface="Avenir"/>
                <a:sym typeface="Avenir"/>
              </a:defRPr>
            </a:lvl1pPr>
            <a:lvl2pPr marL="914400" lvl="1"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2pPr>
            <a:lvl3pPr marL="1371600" lvl="2"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3pPr>
            <a:lvl4pPr marL="1828800" lvl="3"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4pPr>
            <a:lvl5pPr marL="2286000" lvl="4"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5pPr>
            <a:lvl6pPr marL="2743200" lvl="5"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6pPr>
            <a:lvl7pPr marL="3200400" lvl="6"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7pPr>
            <a:lvl8pPr marL="3657600" lvl="7" indent="-317500" rtl="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8pPr>
            <a:lvl9pPr marL="4114800" lvl="8" indent="-317500" rtl="0">
              <a:lnSpc>
                <a:spcPct val="115000"/>
              </a:lnSpc>
              <a:spcBef>
                <a:spcPts val="1600"/>
              </a:spcBef>
              <a:spcAft>
                <a:spcPts val="1600"/>
              </a:spcAft>
              <a:buClr>
                <a:schemeClr val="dk2"/>
              </a:buClr>
              <a:buSzPts val="1400"/>
              <a:buFont typeface="Avenir"/>
              <a:buChar char="■"/>
              <a:defRPr>
                <a:solidFill>
                  <a:schemeClr val="dk2"/>
                </a:solidFill>
                <a:latin typeface="Avenir"/>
                <a:ea typeface="Avenir"/>
                <a:cs typeface="Avenir"/>
                <a:sym typeface="Aveni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721508539"/>
      </p:ext>
    </p:extLst>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46.png"/><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4.png"/><Relationship Id="rId11"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video" Target="https://www.youtube.com/embed/7smFF4CgreA" TargetMode="Externa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5799"/>
        </a:solidFill>
        <a:effectLst/>
      </p:bgPr>
    </p:bg>
    <p:spTree>
      <p:nvGrpSpPr>
        <p:cNvPr id="1" name="Shape 210"/>
        <p:cNvGrpSpPr/>
        <p:nvPr/>
      </p:nvGrpSpPr>
      <p:grpSpPr>
        <a:xfrm>
          <a:off x="0" y="0"/>
          <a:ext cx="0" cy="0"/>
          <a:chOff x="0" y="0"/>
          <a:chExt cx="0" cy="0"/>
        </a:xfrm>
      </p:grpSpPr>
      <p:pic>
        <p:nvPicPr>
          <p:cNvPr id="211" name="Google Shape;211;p48"/>
          <p:cNvPicPr preferRelativeResize="0"/>
          <p:nvPr/>
        </p:nvPicPr>
        <p:blipFill rotWithShape="1">
          <a:blip r:embed="rId3">
            <a:alphaModFix/>
          </a:blip>
          <a:srcRect b="27829"/>
          <a:stretch/>
        </p:blipFill>
        <p:spPr>
          <a:xfrm>
            <a:off x="1100600" y="1215747"/>
            <a:ext cx="6942802" cy="1957274"/>
          </a:xfrm>
          <a:prstGeom prst="rect">
            <a:avLst/>
          </a:prstGeom>
          <a:noFill/>
          <a:ln>
            <a:noFill/>
          </a:ln>
        </p:spPr>
      </p:pic>
      <p:sp>
        <p:nvSpPr>
          <p:cNvPr id="212" name="Google Shape;212;p48"/>
          <p:cNvSpPr txBox="1"/>
          <p:nvPr/>
        </p:nvSpPr>
        <p:spPr>
          <a:xfrm>
            <a:off x="311701" y="3307645"/>
            <a:ext cx="8520600" cy="752400"/>
          </a:xfrm>
          <a:prstGeom prst="rect">
            <a:avLst/>
          </a:prstGeom>
          <a:noFill/>
          <a:ln>
            <a:noFill/>
          </a:ln>
        </p:spPr>
        <p:txBody>
          <a:bodyPr spcFirstLastPara="1" wrap="square" lIns="91425" tIns="91425" rIns="91425" bIns="91425" anchor="ctr" anchorCtr="0">
            <a:noAutofit/>
          </a:bodyPr>
          <a:lstStyle/>
          <a:p>
            <a:pPr marL="0" marR="25400" lvl="0" indent="0" algn="ctr" rtl="0">
              <a:spcBef>
                <a:spcPts val="0"/>
              </a:spcBef>
              <a:spcAft>
                <a:spcPts val="0"/>
              </a:spcAft>
              <a:buNone/>
            </a:pPr>
            <a:r>
              <a:rPr lang="en" sz="3000" dirty="0" smtClean="0">
                <a:solidFill>
                  <a:srgbClr val="FFFFFF"/>
                </a:solidFill>
                <a:latin typeface="Avenir"/>
                <a:ea typeface="Avenir"/>
                <a:cs typeface="Avenir"/>
                <a:sym typeface="Avenir"/>
              </a:rPr>
              <a:t>Transferable, tokenized, value-protected, interest bearing P2P credit</a:t>
            </a:r>
            <a:endParaRPr sz="3000" dirty="0">
              <a:solidFill>
                <a:srgbClr val="FFFFFF"/>
              </a:solidFill>
              <a:latin typeface="Avenir"/>
              <a:ea typeface="Avenir"/>
              <a:cs typeface="Avenir"/>
              <a:sym typeface="Aveni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254C"/>
        </a:solidFill>
        <a:effectLst/>
      </p:bgPr>
    </p:bg>
    <p:spTree>
      <p:nvGrpSpPr>
        <p:cNvPr id="1" name="Shape 286"/>
        <p:cNvGrpSpPr/>
        <p:nvPr/>
      </p:nvGrpSpPr>
      <p:grpSpPr>
        <a:xfrm>
          <a:off x="0" y="0"/>
          <a:ext cx="0" cy="0"/>
          <a:chOff x="0" y="0"/>
          <a:chExt cx="0" cy="0"/>
        </a:xfrm>
      </p:grpSpPr>
      <p:sp>
        <p:nvSpPr>
          <p:cNvPr id="305" name="Google Shape;305;p54"/>
          <p:cNvSpPr txBox="1"/>
          <p:nvPr/>
        </p:nvSpPr>
        <p:spPr>
          <a:xfrm>
            <a:off x="220667" y="223814"/>
            <a:ext cx="8292000" cy="867000"/>
          </a:xfrm>
          <a:prstGeom prst="rect">
            <a:avLst/>
          </a:prstGeom>
          <a:noFill/>
          <a:ln>
            <a:noFill/>
          </a:ln>
        </p:spPr>
        <p:txBody>
          <a:bodyPr spcFirstLastPara="1" wrap="square" lIns="91425" tIns="91425" rIns="91425" bIns="91425" anchor="t" anchorCtr="0">
            <a:noAutofit/>
          </a:bodyPr>
          <a:lstStyle/>
          <a:p>
            <a:pPr marR="25400"/>
            <a:r>
              <a:rPr lang="en" sz="3000" b="1" dirty="0" smtClean="0">
                <a:solidFill>
                  <a:srgbClr val="FFFFFF"/>
                </a:solidFill>
                <a:latin typeface="Helvetica Neue"/>
                <a:ea typeface="Helvetica Neue"/>
                <a:cs typeface="Helvetica Neue"/>
                <a:sym typeface="Helvetica Neue"/>
              </a:rPr>
              <a:t>Business Model</a:t>
            </a:r>
            <a:endParaRPr sz="2000" b="1" dirty="0">
              <a:solidFill>
                <a:srgbClr val="FFFFFF"/>
              </a:solidFill>
              <a:latin typeface="Avenir"/>
              <a:ea typeface="Avenir"/>
              <a:cs typeface="Avenir"/>
              <a:sym typeface="Avenir"/>
            </a:endParaRPr>
          </a:p>
        </p:txBody>
      </p:sp>
      <p:sp>
        <p:nvSpPr>
          <p:cNvPr id="20" name="Google Shape;289;p54"/>
          <p:cNvSpPr txBox="1"/>
          <p:nvPr/>
        </p:nvSpPr>
        <p:spPr>
          <a:xfrm>
            <a:off x="1832720" y="2121539"/>
            <a:ext cx="5347013" cy="752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GB" sz="3600" dirty="0" smtClean="0">
                <a:solidFill>
                  <a:srgbClr val="FFFFFF"/>
                </a:solidFill>
                <a:latin typeface="Avenir"/>
                <a:ea typeface="Avenir"/>
                <a:cs typeface="Avenir"/>
                <a:sym typeface="Avenir"/>
              </a:rPr>
              <a:t>We take 0.5% fee from every lending transaction</a:t>
            </a:r>
            <a:endParaRPr sz="3600" dirty="0">
              <a:solidFill>
                <a:srgbClr val="FFFFFF"/>
              </a:solidFill>
              <a:latin typeface="Avenir"/>
              <a:ea typeface="Avenir"/>
              <a:cs typeface="Avenir"/>
              <a:sym typeface="Avenir"/>
            </a:endParaRPr>
          </a:p>
        </p:txBody>
      </p:sp>
    </p:spTree>
    <p:extLst>
      <p:ext uri="{BB962C8B-B14F-4D97-AF65-F5344CB8AC3E}">
        <p14:creationId xmlns:p14="http://schemas.microsoft.com/office/powerpoint/2010/main" val="29823068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254C"/>
        </a:solidFill>
        <a:effectLst/>
      </p:bgPr>
    </p:bg>
    <p:spTree>
      <p:nvGrpSpPr>
        <p:cNvPr id="1" name="Shape 286"/>
        <p:cNvGrpSpPr/>
        <p:nvPr/>
      </p:nvGrpSpPr>
      <p:grpSpPr>
        <a:xfrm>
          <a:off x="0" y="0"/>
          <a:ext cx="0" cy="0"/>
          <a:chOff x="0" y="0"/>
          <a:chExt cx="0" cy="0"/>
        </a:xfrm>
      </p:grpSpPr>
      <p:sp>
        <p:nvSpPr>
          <p:cNvPr id="305" name="Google Shape;305;p54"/>
          <p:cNvSpPr txBox="1"/>
          <p:nvPr/>
        </p:nvSpPr>
        <p:spPr>
          <a:xfrm>
            <a:off x="220667" y="223814"/>
            <a:ext cx="8292000" cy="867000"/>
          </a:xfrm>
          <a:prstGeom prst="rect">
            <a:avLst/>
          </a:prstGeom>
          <a:noFill/>
          <a:ln>
            <a:noFill/>
          </a:ln>
        </p:spPr>
        <p:txBody>
          <a:bodyPr spcFirstLastPara="1" wrap="square" lIns="91425" tIns="91425" rIns="91425" bIns="91425" anchor="t" anchorCtr="0">
            <a:noAutofit/>
          </a:bodyPr>
          <a:lstStyle/>
          <a:p>
            <a:pPr marR="25400"/>
            <a:r>
              <a:rPr lang="en" sz="3000" b="1" dirty="0" smtClean="0">
                <a:solidFill>
                  <a:srgbClr val="FFFFFF"/>
                </a:solidFill>
                <a:latin typeface="Helvetica Neue"/>
                <a:ea typeface="Helvetica Neue"/>
                <a:cs typeface="Helvetica Neue"/>
                <a:sym typeface="Helvetica Neue"/>
              </a:rPr>
              <a:t>Market</a:t>
            </a:r>
            <a:endParaRPr sz="2000" b="1" dirty="0">
              <a:solidFill>
                <a:srgbClr val="FFFFFF"/>
              </a:solidFill>
              <a:latin typeface="Avenir"/>
              <a:ea typeface="Avenir"/>
              <a:cs typeface="Avenir"/>
              <a:sym typeface="Avenir"/>
            </a:endParaRPr>
          </a:p>
        </p:txBody>
      </p:sp>
      <p:graphicFrame>
        <p:nvGraphicFramePr>
          <p:cNvPr id="9" name="Chart 8"/>
          <p:cNvGraphicFramePr>
            <a:graphicFrameLocks/>
          </p:cNvGraphicFramePr>
          <p:nvPr>
            <p:extLst>
              <p:ext uri="{D42A27DB-BD31-4B8C-83A1-F6EECF244321}">
                <p14:modId xmlns:p14="http://schemas.microsoft.com/office/powerpoint/2010/main" val="2006001059"/>
              </p:ext>
            </p:extLst>
          </p:nvPr>
        </p:nvGraphicFramePr>
        <p:xfrm>
          <a:off x="694207" y="846670"/>
          <a:ext cx="3320719" cy="18875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1008394847"/>
              </p:ext>
            </p:extLst>
          </p:nvPr>
        </p:nvGraphicFramePr>
        <p:xfrm>
          <a:off x="5352373" y="846670"/>
          <a:ext cx="3303356" cy="18875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ext uri="{D42A27DB-BD31-4B8C-83A1-F6EECF244321}">
                <p14:modId xmlns:p14="http://schemas.microsoft.com/office/powerpoint/2010/main" val="1271309884"/>
              </p:ext>
            </p:extLst>
          </p:nvPr>
        </p:nvGraphicFramePr>
        <p:xfrm>
          <a:off x="694208" y="2871292"/>
          <a:ext cx="3320719" cy="204001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p:cNvGraphicFramePr>
            <a:graphicFrameLocks/>
          </p:cNvGraphicFramePr>
          <p:nvPr>
            <p:extLst>
              <p:ext uri="{D42A27DB-BD31-4B8C-83A1-F6EECF244321}">
                <p14:modId xmlns:p14="http://schemas.microsoft.com/office/powerpoint/2010/main" val="28275889"/>
              </p:ext>
            </p:extLst>
          </p:nvPr>
        </p:nvGraphicFramePr>
        <p:xfrm>
          <a:off x="5352373" y="2871292"/>
          <a:ext cx="3303356" cy="2040014"/>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p:cNvSpPr txBox="1"/>
          <p:nvPr/>
        </p:nvSpPr>
        <p:spPr>
          <a:xfrm>
            <a:off x="3717055" y="2196433"/>
            <a:ext cx="1915826" cy="1253522"/>
          </a:xfrm>
          <a:prstGeom prst="rect">
            <a:avLst/>
          </a:prstGeom>
          <a:solidFill>
            <a:srgbClr val="5B9BD5">
              <a:lumMod val="40000"/>
              <a:lumOff val="60000"/>
            </a:srgbClr>
          </a:solidFill>
          <a:ln w="12701" cap="flat">
            <a:noFill/>
            <a:prstDash val="solid"/>
            <a:miter/>
          </a:ln>
          <a:effectLst>
            <a:outerShdw blurRad="50800" dist="38100" dir="2700000" algn="tl" rotWithShape="0">
              <a:prstClr val="black">
                <a:alpha val="40000"/>
              </a:prstClr>
            </a:outerShdw>
          </a:effectLst>
        </p:spPr>
        <p:txBody>
          <a:bodyPr vert="horz" wrap="square" lIns="68580" tIns="34290" rIns="68580" bIns="34290" anchor="ctr" anchorCtr="1" compatLnSpc="1">
            <a:noAutofit/>
          </a:bodyPr>
          <a:lstStyle>
            <a:defPPr>
              <a:defRPr lang="de-DE"/>
            </a:defPPr>
            <a:lvl1pPr>
              <a:defRPr sz="2000" b="1" kern="0">
                <a:latin typeface="Calibri" panose="020F0502020204030204" pitchFamily="34" charset="0"/>
                <a:cs typeface="Calibri" panose="020F050202020403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b="1" i="0" u="none" strike="noStrike" kern="0" cap="none" spc="0" normalizeH="0" baseline="0" noProof="0" dirty="0">
                <a:ln>
                  <a:noFill/>
                </a:ln>
                <a:solidFill>
                  <a:prstClr val="black"/>
                </a:solidFill>
                <a:effectLst/>
                <a:uLnTx/>
                <a:uFillTx/>
                <a:latin typeface="Avenir"/>
                <a:ea typeface="+mn-ea"/>
                <a:cs typeface="Calibri" panose="020F0502020204030204" pitchFamily="34" charset="0"/>
              </a:rPr>
              <a:t>5 Million </a:t>
            </a:r>
          </a:p>
          <a:p>
            <a:pPr marL="0" marR="0" lvl="0" indent="0" defTabSz="914400" eaLnBrk="1" fontAlgn="auto" latinLnBrk="0" hangingPunct="1">
              <a:lnSpc>
                <a:spcPct val="100000"/>
              </a:lnSpc>
              <a:spcBef>
                <a:spcPts val="0"/>
              </a:spcBef>
              <a:spcAft>
                <a:spcPts val="0"/>
              </a:spcAft>
              <a:buClrTx/>
              <a:buSzTx/>
              <a:buFontTx/>
              <a:buNone/>
              <a:tabLst/>
              <a:defRPr/>
            </a:pPr>
            <a:r>
              <a:rPr kumimoji="0" lang="de-CH" sz="1350" b="1" i="0" u="none" strike="noStrike" kern="0" cap="none" spc="0" normalizeH="0" baseline="0" noProof="0" dirty="0">
                <a:ln>
                  <a:noFill/>
                </a:ln>
                <a:solidFill>
                  <a:prstClr val="black"/>
                </a:solidFill>
                <a:effectLst/>
                <a:uLnTx/>
                <a:uFillTx/>
                <a:latin typeface="Avenir"/>
                <a:ea typeface="+mn-ea"/>
                <a:cs typeface="Calibri" panose="020F0502020204030204" pitchFamily="34" charset="0"/>
              </a:rPr>
              <a:t>Potential Millenial</a:t>
            </a:r>
          </a:p>
          <a:p>
            <a:pPr marL="0" marR="0" lvl="0" indent="0" defTabSz="914400" eaLnBrk="1" fontAlgn="auto" latinLnBrk="0" hangingPunct="1">
              <a:lnSpc>
                <a:spcPct val="100000"/>
              </a:lnSpc>
              <a:spcBef>
                <a:spcPts val="0"/>
              </a:spcBef>
              <a:spcAft>
                <a:spcPts val="0"/>
              </a:spcAft>
              <a:buClrTx/>
              <a:buSzTx/>
              <a:buFontTx/>
              <a:buNone/>
              <a:tabLst/>
              <a:defRPr/>
            </a:pPr>
            <a:r>
              <a:rPr kumimoji="0" lang="de-CH" sz="1350" b="1" i="0" u="none" strike="noStrike" kern="0" cap="none" spc="0" normalizeH="0" baseline="0" noProof="0" dirty="0">
                <a:ln>
                  <a:noFill/>
                </a:ln>
                <a:solidFill>
                  <a:prstClr val="black"/>
                </a:solidFill>
                <a:effectLst/>
                <a:uLnTx/>
                <a:uFillTx/>
                <a:latin typeface="Avenir"/>
                <a:ea typeface="+mn-ea"/>
                <a:cs typeface="Calibri" panose="020F0502020204030204" pitchFamily="34" charset="0"/>
              </a:rPr>
              <a:t>Clients </a:t>
            </a:r>
            <a:r>
              <a:rPr kumimoji="0" lang="de-CH" b="1" i="0" u="none" strike="noStrike" kern="0" cap="none" spc="0" normalizeH="0" baseline="0" noProof="0" dirty="0">
                <a:ln>
                  <a:noFill/>
                </a:ln>
                <a:solidFill>
                  <a:prstClr val="black"/>
                </a:solidFill>
                <a:effectLst/>
                <a:uLnTx/>
                <a:uFillTx/>
                <a:latin typeface="Avenir"/>
                <a:ea typeface="+mn-ea"/>
                <a:cs typeface="Calibri" panose="020F0502020204030204" pitchFamily="34" charset="0"/>
              </a:rPr>
              <a:t>NOW</a:t>
            </a:r>
            <a:r>
              <a:rPr kumimoji="0" lang="de-CH" sz="1350" b="1" i="0" u="none" strike="noStrike" kern="0" cap="none" spc="0" normalizeH="0" baseline="0" noProof="0" dirty="0">
                <a:ln>
                  <a:noFill/>
                </a:ln>
                <a:solidFill>
                  <a:prstClr val="black"/>
                </a:solidFill>
                <a:effectLst/>
                <a:uLnTx/>
                <a:uFillTx/>
                <a:latin typeface="Avenir"/>
                <a:ea typeface="+mn-ea"/>
                <a:cs typeface="Calibri" panose="020F0502020204030204" pitchFamily="34" charset="0"/>
              </a:rPr>
              <a:t> in Europe and North America</a:t>
            </a:r>
            <a:endParaRPr kumimoji="0" lang="en-US" sz="1350" b="1" i="0" u="none" strike="noStrike" kern="0" cap="none" spc="0" normalizeH="0" baseline="0" noProof="0" dirty="0">
              <a:ln>
                <a:noFill/>
              </a:ln>
              <a:solidFill>
                <a:prstClr val="black"/>
              </a:solidFill>
              <a:effectLst/>
              <a:uLnTx/>
              <a:uFillTx/>
              <a:latin typeface="Avenir"/>
              <a:ea typeface="+mn-ea"/>
              <a:cs typeface="Calibri" panose="020F0502020204030204" pitchFamily="34" charset="0"/>
            </a:endParaRPr>
          </a:p>
        </p:txBody>
      </p:sp>
    </p:spTree>
    <p:extLst>
      <p:ext uri="{BB962C8B-B14F-4D97-AF65-F5344CB8AC3E}">
        <p14:creationId xmlns:p14="http://schemas.microsoft.com/office/powerpoint/2010/main" val="13535187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6"/>
        <p:cNvGrpSpPr/>
        <p:nvPr/>
      </p:nvGrpSpPr>
      <p:grpSpPr>
        <a:xfrm>
          <a:off x="0" y="0"/>
          <a:ext cx="0" cy="0"/>
          <a:chOff x="0" y="0"/>
          <a:chExt cx="0" cy="0"/>
        </a:xfrm>
      </p:grpSpPr>
      <p:sp>
        <p:nvSpPr>
          <p:cNvPr id="429" name="Google Shape;429;p62"/>
          <p:cNvSpPr txBox="1"/>
          <p:nvPr/>
        </p:nvSpPr>
        <p:spPr>
          <a:xfrm>
            <a:off x="220676" y="223825"/>
            <a:ext cx="8923200" cy="867000"/>
          </a:xfrm>
          <a:prstGeom prst="rect">
            <a:avLst/>
          </a:prstGeom>
          <a:noFill/>
          <a:ln>
            <a:noFill/>
          </a:ln>
        </p:spPr>
        <p:txBody>
          <a:bodyPr spcFirstLastPara="1" wrap="square" lIns="91425" tIns="91425" rIns="91425" bIns="91425" anchor="t" anchorCtr="0">
            <a:noAutofit/>
          </a:bodyPr>
          <a:lstStyle/>
          <a:p>
            <a:pPr marL="0" marR="25400" lvl="0" indent="0" algn="l" rtl="0">
              <a:spcBef>
                <a:spcPts val="0"/>
              </a:spcBef>
              <a:spcAft>
                <a:spcPts val="0"/>
              </a:spcAft>
              <a:buNone/>
            </a:pPr>
            <a:r>
              <a:rPr lang="en" sz="3000" b="1">
                <a:solidFill>
                  <a:srgbClr val="FFFFFF"/>
                </a:solidFill>
                <a:latin typeface="Helvetica Neue"/>
                <a:ea typeface="Helvetica Neue"/>
                <a:cs typeface="Helvetica Neue"/>
                <a:sym typeface="Helvetica Neue"/>
              </a:rPr>
              <a:t>Global Roadmap</a:t>
            </a:r>
            <a:endParaRPr sz="2000" b="1">
              <a:solidFill>
                <a:srgbClr val="FFFFFF"/>
              </a:solidFill>
              <a:latin typeface="Avenir"/>
              <a:ea typeface="Avenir"/>
              <a:cs typeface="Avenir"/>
              <a:sym typeface="Avenir"/>
            </a:endParaRPr>
          </a:p>
        </p:txBody>
      </p:sp>
      <p:sp>
        <p:nvSpPr>
          <p:cNvPr id="35" name="Google Shape;287;p40"/>
          <p:cNvSpPr/>
          <p:nvPr/>
        </p:nvSpPr>
        <p:spPr>
          <a:xfrm>
            <a:off x="103180" y="2537223"/>
            <a:ext cx="1161740" cy="414800"/>
          </a:xfrm>
          <a:prstGeom prst="homePlate">
            <a:avLst>
              <a:gd name="adj"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Avenir"/>
                <a:ea typeface="Avenir"/>
                <a:cs typeface="Avenir"/>
                <a:sym typeface="Avenir"/>
              </a:rPr>
              <a:t>DEC 17</a:t>
            </a:r>
            <a:endParaRPr>
              <a:latin typeface="Avenir"/>
              <a:ea typeface="Avenir"/>
              <a:cs typeface="Avenir"/>
              <a:sym typeface="Avenir"/>
            </a:endParaRPr>
          </a:p>
        </p:txBody>
      </p:sp>
      <p:sp>
        <p:nvSpPr>
          <p:cNvPr id="36" name="Google Shape;288;p40"/>
          <p:cNvSpPr/>
          <p:nvPr/>
        </p:nvSpPr>
        <p:spPr>
          <a:xfrm>
            <a:off x="1100349" y="2545506"/>
            <a:ext cx="1326702" cy="414800"/>
          </a:xfrm>
          <a:prstGeom prst="chevron">
            <a:avLst>
              <a:gd name="adj"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latin typeface="Avenir"/>
                <a:ea typeface="Avenir"/>
                <a:cs typeface="Avenir"/>
                <a:sym typeface="Avenir"/>
              </a:rPr>
              <a:t>MAY 18</a:t>
            </a:r>
            <a:endParaRPr dirty="0">
              <a:latin typeface="Avenir"/>
              <a:ea typeface="Avenir"/>
              <a:cs typeface="Avenir"/>
              <a:sym typeface="Avenir"/>
            </a:endParaRPr>
          </a:p>
        </p:txBody>
      </p:sp>
      <p:sp>
        <p:nvSpPr>
          <p:cNvPr id="37" name="Google Shape;289;p40"/>
          <p:cNvSpPr/>
          <p:nvPr/>
        </p:nvSpPr>
        <p:spPr>
          <a:xfrm>
            <a:off x="3442591" y="2547570"/>
            <a:ext cx="1256342" cy="414800"/>
          </a:xfrm>
          <a:prstGeom prst="chevron">
            <a:avLst>
              <a:gd name="adj"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latin typeface="Avenir"/>
                <a:ea typeface="Avenir"/>
                <a:cs typeface="Avenir"/>
                <a:sym typeface="Avenir"/>
              </a:rPr>
              <a:t>FEB 19</a:t>
            </a:r>
            <a:endParaRPr dirty="0">
              <a:latin typeface="Avenir"/>
              <a:ea typeface="Avenir"/>
              <a:cs typeface="Avenir"/>
              <a:sym typeface="Avenir"/>
            </a:endParaRPr>
          </a:p>
        </p:txBody>
      </p:sp>
      <p:sp>
        <p:nvSpPr>
          <p:cNvPr id="38" name="Google Shape;290;p40"/>
          <p:cNvSpPr/>
          <p:nvPr/>
        </p:nvSpPr>
        <p:spPr>
          <a:xfrm>
            <a:off x="2280462" y="2545506"/>
            <a:ext cx="1323036" cy="414800"/>
          </a:xfrm>
          <a:prstGeom prst="chevron">
            <a:avLst>
              <a:gd name="adj"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Avenir"/>
                <a:ea typeface="Avenir"/>
                <a:cs typeface="Avenir"/>
                <a:sym typeface="Avenir"/>
              </a:rPr>
              <a:t>DEC 18</a:t>
            </a:r>
            <a:endParaRPr>
              <a:latin typeface="Avenir"/>
              <a:ea typeface="Avenir"/>
              <a:cs typeface="Avenir"/>
              <a:sym typeface="Avenir"/>
            </a:endParaRPr>
          </a:p>
        </p:txBody>
      </p:sp>
      <p:sp>
        <p:nvSpPr>
          <p:cNvPr id="39" name="Google Shape;291;p40"/>
          <p:cNvSpPr/>
          <p:nvPr/>
        </p:nvSpPr>
        <p:spPr>
          <a:xfrm>
            <a:off x="4550404" y="2551666"/>
            <a:ext cx="1325899" cy="414800"/>
          </a:xfrm>
          <a:prstGeom prst="chevron">
            <a:avLst>
              <a:gd name="adj"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latin typeface="Avenir"/>
                <a:ea typeface="Avenir"/>
                <a:cs typeface="Avenir"/>
                <a:sym typeface="Avenir"/>
              </a:rPr>
              <a:t>APR 19</a:t>
            </a:r>
            <a:endParaRPr dirty="0">
              <a:latin typeface="Avenir"/>
              <a:ea typeface="Avenir"/>
              <a:cs typeface="Avenir"/>
              <a:sym typeface="Avenir"/>
            </a:endParaRPr>
          </a:p>
        </p:txBody>
      </p:sp>
      <p:sp>
        <p:nvSpPr>
          <p:cNvPr id="40" name="Google Shape;292;p40"/>
          <p:cNvSpPr/>
          <p:nvPr/>
        </p:nvSpPr>
        <p:spPr>
          <a:xfrm>
            <a:off x="5723591" y="2555153"/>
            <a:ext cx="1328593" cy="4148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smtClean="0">
                <a:latin typeface="Avenir"/>
                <a:ea typeface="Avenir"/>
                <a:cs typeface="Avenir"/>
                <a:sym typeface="Avenir"/>
              </a:rPr>
              <a:t>Summer</a:t>
            </a:r>
            <a:endParaRPr dirty="0">
              <a:latin typeface="Avenir"/>
              <a:ea typeface="Avenir"/>
              <a:cs typeface="Avenir"/>
              <a:sym typeface="Avenir"/>
            </a:endParaRPr>
          </a:p>
        </p:txBody>
      </p:sp>
      <p:sp>
        <p:nvSpPr>
          <p:cNvPr id="41" name="Google Shape;293;p40"/>
          <p:cNvSpPr/>
          <p:nvPr/>
        </p:nvSpPr>
        <p:spPr>
          <a:xfrm>
            <a:off x="7945751" y="2565537"/>
            <a:ext cx="1152529" cy="4148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Avenir"/>
                <a:ea typeface="Avenir"/>
                <a:cs typeface="Avenir"/>
                <a:sym typeface="Avenir"/>
              </a:rPr>
              <a:t>+12 MOS</a:t>
            </a:r>
            <a:endParaRPr>
              <a:latin typeface="Avenir"/>
              <a:ea typeface="Avenir"/>
              <a:cs typeface="Avenir"/>
              <a:sym typeface="Avenir"/>
            </a:endParaRPr>
          </a:p>
        </p:txBody>
      </p:sp>
      <p:sp>
        <p:nvSpPr>
          <p:cNvPr id="42" name="Google Shape;294;p40"/>
          <p:cNvSpPr/>
          <p:nvPr/>
        </p:nvSpPr>
        <p:spPr>
          <a:xfrm>
            <a:off x="6900296" y="2561332"/>
            <a:ext cx="1199406" cy="4148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Avenir"/>
                <a:ea typeface="Avenir"/>
                <a:cs typeface="Avenir"/>
                <a:sym typeface="Avenir"/>
              </a:rPr>
              <a:t>+6 MOS</a:t>
            </a:r>
            <a:endParaRPr>
              <a:latin typeface="Avenir"/>
              <a:ea typeface="Avenir"/>
              <a:cs typeface="Avenir"/>
              <a:sym typeface="Avenir"/>
            </a:endParaRPr>
          </a:p>
        </p:txBody>
      </p:sp>
      <p:sp>
        <p:nvSpPr>
          <p:cNvPr id="43" name="Google Shape;295;p40"/>
          <p:cNvSpPr/>
          <p:nvPr/>
        </p:nvSpPr>
        <p:spPr>
          <a:xfrm>
            <a:off x="414380" y="1211889"/>
            <a:ext cx="785200" cy="807200"/>
          </a:xfrm>
          <a:prstGeom prst="wedgeEllipseCallout">
            <a:avLst>
              <a:gd name="adj1" fmla="val 1150"/>
              <a:gd name="adj2" fmla="val 95402"/>
            </a:avLst>
          </a:prstGeom>
          <a:noFill/>
          <a:ln w="19050" cap="flat" cmpd="sng">
            <a:solidFill>
              <a:srgbClr val="D9D9D9"/>
            </a:solidFill>
            <a:prstDash val="solid"/>
            <a:round/>
            <a:headEnd type="none" w="sm" len="sm"/>
            <a:tailEnd type="none" w="sm" len="sm"/>
          </a:ln>
        </p:spPr>
        <p:txBody>
          <a:bodyPr spcFirstLastPara="1" wrap="square" lIns="121900" tIns="121900" rIns="121900" bIns="121900" anchor="t" anchorCtr="0">
            <a:noAutofit/>
          </a:bodyPr>
          <a:lstStyle/>
          <a:p>
            <a:endParaRPr>
              <a:latin typeface="Avenir"/>
            </a:endParaRPr>
          </a:p>
        </p:txBody>
      </p:sp>
      <p:sp>
        <p:nvSpPr>
          <p:cNvPr id="44" name="Google Shape;296;p40"/>
          <p:cNvSpPr/>
          <p:nvPr/>
        </p:nvSpPr>
        <p:spPr>
          <a:xfrm>
            <a:off x="3645225" y="1251020"/>
            <a:ext cx="785200" cy="807200"/>
          </a:xfrm>
          <a:prstGeom prst="wedgeEllipseCallout">
            <a:avLst>
              <a:gd name="adj1" fmla="val 1150"/>
              <a:gd name="adj2" fmla="val 95402"/>
            </a:avLst>
          </a:prstGeom>
          <a:noFill/>
          <a:ln w="19050" cap="flat" cmpd="sng">
            <a:solidFill>
              <a:srgbClr val="D9D9D9"/>
            </a:solidFill>
            <a:prstDash val="solid"/>
            <a:round/>
            <a:headEnd type="none" w="sm" len="sm"/>
            <a:tailEnd type="none" w="sm" len="sm"/>
          </a:ln>
        </p:spPr>
        <p:txBody>
          <a:bodyPr spcFirstLastPara="1" wrap="square" lIns="121900" tIns="121900" rIns="121900" bIns="121900" anchor="t" anchorCtr="0">
            <a:noAutofit/>
          </a:bodyPr>
          <a:lstStyle/>
          <a:p>
            <a:endParaRPr>
              <a:latin typeface="Avenir"/>
            </a:endParaRPr>
          </a:p>
        </p:txBody>
      </p:sp>
      <p:sp>
        <p:nvSpPr>
          <p:cNvPr id="45" name="Google Shape;297;p40"/>
          <p:cNvSpPr/>
          <p:nvPr/>
        </p:nvSpPr>
        <p:spPr>
          <a:xfrm>
            <a:off x="4802207" y="1255116"/>
            <a:ext cx="785200" cy="807200"/>
          </a:xfrm>
          <a:prstGeom prst="wedgeEllipseCallout">
            <a:avLst>
              <a:gd name="adj1" fmla="val 1150"/>
              <a:gd name="adj2" fmla="val 95402"/>
            </a:avLst>
          </a:prstGeom>
          <a:noFill/>
          <a:ln w="19050" cap="flat" cmpd="sng">
            <a:solidFill>
              <a:srgbClr val="D9D9D9"/>
            </a:solidFill>
            <a:prstDash val="solid"/>
            <a:round/>
            <a:headEnd type="none" w="sm" len="sm"/>
            <a:tailEnd type="none" w="sm" len="sm"/>
          </a:ln>
        </p:spPr>
        <p:txBody>
          <a:bodyPr spcFirstLastPara="1" wrap="square" lIns="121900" tIns="121900" rIns="121900" bIns="121900" anchor="t" anchorCtr="0">
            <a:noAutofit/>
          </a:bodyPr>
          <a:lstStyle/>
          <a:p>
            <a:endParaRPr>
              <a:latin typeface="Avenir"/>
            </a:endParaRPr>
          </a:p>
        </p:txBody>
      </p:sp>
      <p:sp>
        <p:nvSpPr>
          <p:cNvPr id="46" name="Google Shape;298;p40"/>
          <p:cNvSpPr/>
          <p:nvPr/>
        </p:nvSpPr>
        <p:spPr>
          <a:xfrm>
            <a:off x="7052184" y="1218288"/>
            <a:ext cx="785200" cy="807200"/>
          </a:xfrm>
          <a:prstGeom prst="wedgeEllipseCallout">
            <a:avLst>
              <a:gd name="adj1" fmla="val 1150"/>
              <a:gd name="adj2" fmla="val 95402"/>
            </a:avLst>
          </a:prstGeom>
          <a:noFill/>
          <a:ln w="19050" cap="flat" cmpd="sng">
            <a:solidFill>
              <a:srgbClr val="D9D9D9"/>
            </a:solidFill>
            <a:prstDash val="solid"/>
            <a:round/>
            <a:headEnd type="none" w="sm" len="sm"/>
            <a:tailEnd type="none" w="sm" len="sm"/>
          </a:ln>
        </p:spPr>
        <p:txBody>
          <a:bodyPr spcFirstLastPara="1" wrap="square" lIns="121900" tIns="121900" rIns="121900" bIns="121900" anchor="t" anchorCtr="0">
            <a:noAutofit/>
          </a:bodyPr>
          <a:lstStyle/>
          <a:p>
            <a:endParaRPr>
              <a:latin typeface="Avenir"/>
            </a:endParaRPr>
          </a:p>
        </p:txBody>
      </p:sp>
      <p:sp>
        <p:nvSpPr>
          <p:cNvPr id="47" name="Google Shape;299;p40"/>
          <p:cNvSpPr/>
          <p:nvPr/>
        </p:nvSpPr>
        <p:spPr>
          <a:xfrm rot="10800000">
            <a:off x="8064493" y="3473057"/>
            <a:ext cx="785200" cy="807200"/>
          </a:xfrm>
          <a:prstGeom prst="wedgeEllipseCallout">
            <a:avLst>
              <a:gd name="adj1" fmla="val 1150"/>
              <a:gd name="adj2" fmla="val 95402"/>
            </a:avLst>
          </a:prstGeom>
          <a:noFill/>
          <a:ln w="19050" cap="flat" cmpd="sng">
            <a:solidFill>
              <a:srgbClr val="D9D9D9"/>
            </a:solidFill>
            <a:prstDash val="solid"/>
            <a:round/>
            <a:headEnd type="none" w="sm" len="sm"/>
            <a:tailEnd type="none" w="sm" len="sm"/>
          </a:ln>
        </p:spPr>
        <p:txBody>
          <a:bodyPr spcFirstLastPara="1" wrap="square" lIns="121900" tIns="121900" rIns="121900" bIns="121900" anchor="t" anchorCtr="0">
            <a:noAutofit/>
          </a:bodyPr>
          <a:lstStyle/>
          <a:p>
            <a:endParaRPr>
              <a:latin typeface="Avenir"/>
            </a:endParaRPr>
          </a:p>
        </p:txBody>
      </p:sp>
      <p:sp>
        <p:nvSpPr>
          <p:cNvPr id="48" name="Google Shape;300;p40"/>
          <p:cNvSpPr/>
          <p:nvPr/>
        </p:nvSpPr>
        <p:spPr>
          <a:xfrm rot="10800000">
            <a:off x="5891046" y="3473057"/>
            <a:ext cx="785200" cy="807200"/>
          </a:xfrm>
          <a:prstGeom prst="wedgeEllipseCallout">
            <a:avLst>
              <a:gd name="adj1" fmla="val 1150"/>
              <a:gd name="adj2" fmla="val 95402"/>
            </a:avLst>
          </a:prstGeom>
          <a:noFill/>
          <a:ln w="19050" cap="flat" cmpd="sng">
            <a:solidFill>
              <a:srgbClr val="D9D9D9"/>
            </a:solidFill>
            <a:prstDash val="solid"/>
            <a:round/>
            <a:headEnd type="none" w="sm" len="sm"/>
            <a:tailEnd type="none" w="sm" len="sm"/>
          </a:ln>
        </p:spPr>
        <p:txBody>
          <a:bodyPr spcFirstLastPara="1" wrap="square" lIns="121900" tIns="121900" rIns="121900" bIns="121900" anchor="t" anchorCtr="0">
            <a:noAutofit/>
          </a:bodyPr>
          <a:lstStyle/>
          <a:p>
            <a:endParaRPr>
              <a:latin typeface="Avenir"/>
            </a:endParaRPr>
          </a:p>
        </p:txBody>
      </p:sp>
      <p:sp>
        <p:nvSpPr>
          <p:cNvPr id="49" name="Google Shape;301;p40"/>
          <p:cNvSpPr/>
          <p:nvPr/>
        </p:nvSpPr>
        <p:spPr>
          <a:xfrm rot="10800000">
            <a:off x="2534176" y="3529448"/>
            <a:ext cx="785200" cy="807200"/>
          </a:xfrm>
          <a:prstGeom prst="wedgeEllipseCallout">
            <a:avLst>
              <a:gd name="adj1" fmla="val 1150"/>
              <a:gd name="adj2" fmla="val 95402"/>
            </a:avLst>
          </a:prstGeom>
          <a:noFill/>
          <a:ln w="19050" cap="flat" cmpd="sng">
            <a:solidFill>
              <a:srgbClr val="D9D9D9"/>
            </a:solidFill>
            <a:prstDash val="solid"/>
            <a:round/>
            <a:headEnd type="none" w="sm" len="sm"/>
            <a:tailEnd type="none" w="sm" len="sm"/>
          </a:ln>
        </p:spPr>
        <p:txBody>
          <a:bodyPr spcFirstLastPara="1" wrap="square" lIns="121900" tIns="121900" rIns="121900" bIns="121900" anchor="t" anchorCtr="0">
            <a:noAutofit/>
          </a:bodyPr>
          <a:lstStyle/>
          <a:p>
            <a:endParaRPr>
              <a:latin typeface="Avenir"/>
            </a:endParaRPr>
          </a:p>
        </p:txBody>
      </p:sp>
      <p:sp>
        <p:nvSpPr>
          <p:cNvPr id="50" name="Google Shape;302;p40"/>
          <p:cNvSpPr/>
          <p:nvPr/>
        </p:nvSpPr>
        <p:spPr>
          <a:xfrm rot="10800000">
            <a:off x="1322833" y="3529448"/>
            <a:ext cx="785200" cy="807200"/>
          </a:xfrm>
          <a:prstGeom prst="wedgeEllipseCallout">
            <a:avLst>
              <a:gd name="adj1" fmla="val 1150"/>
              <a:gd name="adj2" fmla="val 95402"/>
            </a:avLst>
          </a:prstGeom>
          <a:noFill/>
          <a:ln w="19050" cap="flat" cmpd="sng">
            <a:solidFill>
              <a:srgbClr val="D9D9D9"/>
            </a:solidFill>
            <a:prstDash val="solid"/>
            <a:round/>
            <a:headEnd type="none" w="sm" len="sm"/>
            <a:tailEnd type="none" w="sm" len="sm"/>
          </a:ln>
        </p:spPr>
        <p:txBody>
          <a:bodyPr spcFirstLastPara="1" wrap="square" lIns="121900" tIns="121900" rIns="121900" bIns="121900" anchor="t" anchorCtr="0">
            <a:noAutofit/>
          </a:bodyPr>
          <a:lstStyle/>
          <a:p>
            <a:endParaRPr>
              <a:latin typeface="Avenir"/>
            </a:endParaRPr>
          </a:p>
        </p:txBody>
      </p:sp>
      <p:sp>
        <p:nvSpPr>
          <p:cNvPr id="51" name="Google Shape;303;p40"/>
          <p:cNvSpPr txBox="1"/>
          <p:nvPr/>
        </p:nvSpPr>
        <p:spPr>
          <a:xfrm>
            <a:off x="103180" y="3134996"/>
            <a:ext cx="1161740" cy="536400"/>
          </a:xfrm>
          <a:prstGeom prst="rect">
            <a:avLst/>
          </a:prstGeom>
          <a:noFill/>
          <a:ln>
            <a:noFill/>
          </a:ln>
        </p:spPr>
        <p:txBody>
          <a:bodyPr spcFirstLastPara="1" wrap="square" lIns="121900" tIns="121900" rIns="121900" bIns="121900" anchor="t" anchorCtr="0">
            <a:noAutofit/>
          </a:bodyPr>
          <a:lstStyle/>
          <a:p>
            <a:pPr algn="ctr"/>
            <a:r>
              <a:rPr lang="en" b="1" dirty="0">
                <a:solidFill>
                  <a:schemeClr val="lt1"/>
                </a:solidFill>
                <a:latin typeface="Avenir"/>
                <a:ea typeface="Avenir"/>
                <a:cs typeface="Avenir"/>
                <a:sym typeface="Avenir"/>
              </a:rPr>
              <a:t>White Paper published</a:t>
            </a:r>
            <a:endParaRPr b="1" dirty="0">
              <a:solidFill>
                <a:schemeClr val="lt1"/>
              </a:solidFill>
              <a:latin typeface="Avenir"/>
              <a:ea typeface="Avenir"/>
              <a:cs typeface="Avenir"/>
              <a:sym typeface="Avenir"/>
            </a:endParaRPr>
          </a:p>
        </p:txBody>
      </p:sp>
      <p:sp>
        <p:nvSpPr>
          <p:cNvPr id="52" name="Google Shape;304;p40"/>
          <p:cNvSpPr txBox="1"/>
          <p:nvPr/>
        </p:nvSpPr>
        <p:spPr>
          <a:xfrm>
            <a:off x="6622185" y="3110428"/>
            <a:ext cx="1535100" cy="536400"/>
          </a:xfrm>
          <a:prstGeom prst="rect">
            <a:avLst/>
          </a:prstGeom>
          <a:noFill/>
          <a:ln>
            <a:noFill/>
          </a:ln>
        </p:spPr>
        <p:txBody>
          <a:bodyPr spcFirstLastPara="1" wrap="square" lIns="121900" tIns="121900" rIns="121900" bIns="121900" anchor="t" anchorCtr="0">
            <a:noAutofit/>
          </a:bodyPr>
          <a:lstStyle/>
          <a:p>
            <a:pPr algn="ctr"/>
            <a:r>
              <a:rPr lang="en" b="1" dirty="0">
                <a:solidFill>
                  <a:schemeClr val="lt1"/>
                </a:solidFill>
                <a:latin typeface="Avenir"/>
                <a:ea typeface="Avenir"/>
                <a:cs typeface="Avenir"/>
                <a:sym typeface="Avenir"/>
              </a:rPr>
              <a:t>East Asia Expansion</a:t>
            </a:r>
            <a:endParaRPr b="1" dirty="0">
              <a:solidFill>
                <a:schemeClr val="lt1"/>
              </a:solidFill>
              <a:latin typeface="Avenir"/>
              <a:ea typeface="Avenir"/>
              <a:cs typeface="Avenir"/>
              <a:sym typeface="Avenir"/>
            </a:endParaRPr>
          </a:p>
        </p:txBody>
      </p:sp>
      <p:sp>
        <p:nvSpPr>
          <p:cNvPr id="53" name="Google Shape;305;p40"/>
          <p:cNvSpPr txBox="1"/>
          <p:nvPr/>
        </p:nvSpPr>
        <p:spPr>
          <a:xfrm>
            <a:off x="4522177" y="3155105"/>
            <a:ext cx="1407600" cy="536400"/>
          </a:xfrm>
          <a:prstGeom prst="rect">
            <a:avLst/>
          </a:prstGeom>
          <a:noFill/>
          <a:ln>
            <a:noFill/>
          </a:ln>
        </p:spPr>
        <p:txBody>
          <a:bodyPr spcFirstLastPara="1" wrap="square" lIns="121900" tIns="121900" rIns="121900" bIns="121900" anchor="t" anchorCtr="0">
            <a:noAutofit/>
          </a:bodyPr>
          <a:lstStyle/>
          <a:p>
            <a:pPr algn="ctr"/>
            <a:r>
              <a:rPr lang="en" b="1" dirty="0" smtClean="0">
                <a:solidFill>
                  <a:schemeClr val="lt1"/>
                </a:solidFill>
                <a:latin typeface="Avenir"/>
                <a:ea typeface="Avenir"/>
                <a:cs typeface="Avenir"/>
                <a:sym typeface="Avenir"/>
              </a:rPr>
              <a:t>Licences</a:t>
            </a:r>
            <a:endParaRPr b="1" dirty="0">
              <a:solidFill>
                <a:schemeClr val="lt1"/>
              </a:solidFill>
              <a:latin typeface="Avenir"/>
              <a:ea typeface="Avenir"/>
              <a:cs typeface="Avenir"/>
              <a:sym typeface="Avenir"/>
            </a:endParaRPr>
          </a:p>
        </p:txBody>
      </p:sp>
      <p:sp>
        <p:nvSpPr>
          <p:cNvPr id="54" name="Google Shape;306;p40"/>
          <p:cNvSpPr txBox="1"/>
          <p:nvPr/>
        </p:nvSpPr>
        <p:spPr>
          <a:xfrm>
            <a:off x="5595529" y="1331003"/>
            <a:ext cx="1407600" cy="536400"/>
          </a:xfrm>
          <a:prstGeom prst="rect">
            <a:avLst/>
          </a:prstGeom>
          <a:noFill/>
          <a:ln>
            <a:noFill/>
          </a:ln>
        </p:spPr>
        <p:txBody>
          <a:bodyPr spcFirstLastPara="1" wrap="square" lIns="121900" tIns="121900" rIns="121900" bIns="121900" anchor="t" anchorCtr="0">
            <a:noAutofit/>
          </a:bodyPr>
          <a:lstStyle/>
          <a:p>
            <a:pPr algn="ctr"/>
            <a:r>
              <a:rPr lang="en" b="1" dirty="0" smtClean="0">
                <a:solidFill>
                  <a:schemeClr val="lt1"/>
                </a:solidFill>
                <a:latin typeface="Avenir"/>
                <a:ea typeface="Avenir"/>
                <a:cs typeface="Avenir"/>
                <a:sym typeface="Avenir"/>
              </a:rPr>
              <a:t>Marketplace Launch Europe</a:t>
            </a:r>
            <a:endParaRPr b="1" dirty="0">
              <a:solidFill>
                <a:schemeClr val="lt1"/>
              </a:solidFill>
              <a:latin typeface="Avenir"/>
              <a:ea typeface="Avenir"/>
              <a:cs typeface="Avenir"/>
              <a:sym typeface="Avenir"/>
            </a:endParaRPr>
          </a:p>
        </p:txBody>
      </p:sp>
      <p:sp>
        <p:nvSpPr>
          <p:cNvPr id="55" name="Google Shape;307;p40"/>
          <p:cNvSpPr txBox="1"/>
          <p:nvPr/>
        </p:nvSpPr>
        <p:spPr>
          <a:xfrm>
            <a:off x="3139322" y="3162960"/>
            <a:ext cx="1704531" cy="536400"/>
          </a:xfrm>
          <a:prstGeom prst="rect">
            <a:avLst/>
          </a:prstGeom>
          <a:noFill/>
          <a:ln>
            <a:noFill/>
          </a:ln>
        </p:spPr>
        <p:txBody>
          <a:bodyPr spcFirstLastPara="1" wrap="square" lIns="121900" tIns="121900" rIns="121900" bIns="121900" anchor="t" anchorCtr="0">
            <a:noAutofit/>
          </a:bodyPr>
          <a:lstStyle/>
          <a:p>
            <a:pPr algn="ctr"/>
            <a:r>
              <a:rPr lang="en" b="1" dirty="0" smtClean="0">
                <a:solidFill>
                  <a:schemeClr val="lt1"/>
                </a:solidFill>
                <a:latin typeface="Avenir"/>
                <a:ea typeface="Avenir"/>
                <a:cs typeface="Avenir"/>
                <a:sym typeface="Avenir"/>
              </a:rPr>
              <a:t>Registration open</a:t>
            </a:r>
            <a:endParaRPr b="1" dirty="0">
              <a:solidFill>
                <a:schemeClr val="lt1"/>
              </a:solidFill>
              <a:latin typeface="Avenir"/>
              <a:ea typeface="Avenir"/>
              <a:cs typeface="Avenir"/>
              <a:sym typeface="Avenir"/>
            </a:endParaRPr>
          </a:p>
        </p:txBody>
      </p:sp>
      <p:sp>
        <p:nvSpPr>
          <p:cNvPr id="56" name="Google Shape;308;p40"/>
          <p:cNvSpPr txBox="1"/>
          <p:nvPr/>
        </p:nvSpPr>
        <p:spPr>
          <a:xfrm>
            <a:off x="2206043" y="1331003"/>
            <a:ext cx="1407600" cy="536400"/>
          </a:xfrm>
          <a:prstGeom prst="rect">
            <a:avLst/>
          </a:prstGeom>
          <a:noFill/>
          <a:ln>
            <a:noFill/>
          </a:ln>
        </p:spPr>
        <p:txBody>
          <a:bodyPr spcFirstLastPara="1" wrap="square" lIns="121900" tIns="121900" rIns="121900" bIns="121900" anchor="t" anchorCtr="0">
            <a:noAutofit/>
          </a:bodyPr>
          <a:lstStyle/>
          <a:p>
            <a:pPr algn="ctr"/>
            <a:r>
              <a:rPr lang="en" b="1" dirty="0">
                <a:solidFill>
                  <a:schemeClr val="lt1"/>
                </a:solidFill>
                <a:latin typeface="Avenir"/>
                <a:ea typeface="Avenir"/>
                <a:cs typeface="Avenir"/>
                <a:sym typeface="Avenir"/>
              </a:rPr>
              <a:t>Minimum Viable Product</a:t>
            </a:r>
            <a:endParaRPr b="1" dirty="0">
              <a:solidFill>
                <a:schemeClr val="lt1"/>
              </a:solidFill>
              <a:latin typeface="Avenir"/>
              <a:ea typeface="Avenir"/>
              <a:cs typeface="Avenir"/>
              <a:sym typeface="Avenir"/>
            </a:endParaRPr>
          </a:p>
        </p:txBody>
      </p:sp>
      <p:sp>
        <p:nvSpPr>
          <p:cNvPr id="57" name="Google Shape;309;p40"/>
          <p:cNvSpPr txBox="1"/>
          <p:nvPr/>
        </p:nvSpPr>
        <p:spPr>
          <a:xfrm>
            <a:off x="1022248" y="1347289"/>
            <a:ext cx="1407600" cy="536400"/>
          </a:xfrm>
          <a:prstGeom prst="rect">
            <a:avLst/>
          </a:prstGeom>
          <a:noFill/>
          <a:ln>
            <a:noFill/>
          </a:ln>
        </p:spPr>
        <p:txBody>
          <a:bodyPr spcFirstLastPara="1" wrap="square" lIns="121900" tIns="121900" rIns="121900" bIns="121900" anchor="t" anchorCtr="0">
            <a:noAutofit/>
          </a:bodyPr>
          <a:lstStyle/>
          <a:p>
            <a:pPr algn="ctr"/>
            <a:r>
              <a:rPr lang="en" b="1" dirty="0">
                <a:solidFill>
                  <a:schemeClr val="lt1"/>
                </a:solidFill>
                <a:latin typeface="Avenir"/>
                <a:ea typeface="Avenir"/>
                <a:cs typeface="Avenir"/>
                <a:sym typeface="Avenir"/>
              </a:rPr>
              <a:t>Pilot</a:t>
            </a:r>
            <a:endParaRPr b="1" dirty="0">
              <a:solidFill>
                <a:schemeClr val="lt1"/>
              </a:solidFill>
              <a:latin typeface="Avenir"/>
              <a:ea typeface="Avenir"/>
              <a:cs typeface="Avenir"/>
              <a:sym typeface="Avenir"/>
            </a:endParaRPr>
          </a:p>
        </p:txBody>
      </p:sp>
      <p:sp>
        <p:nvSpPr>
          <p:cNvPr id="58" name="Google Shape;310;p40"/>
          <p:cNvSpPr txBox="1"/>
          <p:nvPr/>
        </p:nvSpPr>
        <p:spPr>
          <a:xfrm>
            <a:off x="7931542" y="1386420"/>
            <a:ext cx="1180945" cy="536400"/>
          </a:xfrm>
          <a:prstGeom prst="rect">
            <a:avLst/>
          </a:prstGeom>
          <a:noFill/>
          <a:ln>
            <a:noFill/>
          </a:ln>
        </p:spPr>
        <p:txBody>
          <a:bodyPr spcFirstLastPara="1" wrap="square" lIns="121900" tIns="121900" rIns="121900" bIns="121900" anchor="t" anchorCtr="0">
            <a:noAutofit/>
          </a:bodyPr>
          <a:lstStyle/>
          <a:p>
            <a:pPr algn="ctr"/>
            <a:r>
              <a:rPr lang="en" b="1" dirty="0">
                <a:solidFill>
                  <a:schemeClr val="lt1"/>
                </a:solidFill>
                <a:latin typeface="Avenir"/>
                <a:ea typeface="Avenir"/>
                <a:cs typeface="Avenir"/>
                <a:sym typeface="Avenir"/>
              </a:rPr>
              <a:t>US Expansion</a:t>
            </a:r>
            <a:endParaRPr b="1" dirty="0">
              <a:solidFill>
                <a:schemeClr val="lt1"/>
              </a:solidFill>
              <a:latin typeface="Avenir"/>
              <a:ea typeface="Avenir"/>
              <a:cs typeface="Avenir"/>
              <a:sym typeface="Avenir"/>
            </a:endParaRPr>
          </a:p>
        </p:txBody>
      </p:sp>
      <p:pic>
        <p:nvPicPr>
          <p:cNvPr id="59" name="Google Shape;311;p40"/>
          <p:cNvPicPr preferRelativeResize="0"/>
          <p:nvPr/>
        </p:nvPicPr>
        <p:blipFill>
          <a:blip r:embed="rId4">
            <a:alphaModFix/>
          </a:blip>
          <a:stretch>
            <a:fillRect/>
          </a:stretch>
        </p:blipFill>
        <p:spPr>
          <a:xfrm>
            <a:off x="1486833" y="3707215"/>
            <a:ext cx="457200" cy="457200"/>
          </a:xfrm>
          <a:prstGeom prst="rect">
            <a:avLst/>
          </a:prstGeom>
          <a:noFill/>
          <a:ln>
            <a:noFill/>
          </a:ln>
        </p:spPr>
      </p:pic>
      <p:pic>
        <p:nvPicPr>
          <p:cNvPr id="60" name="Google Shape;312;p40"/>
          <p:cNvPicPr preferRelativeResize="0"/>
          <p:nvPr/>
        </p:nvPicPr>
        <p:blipFill>
          <a:blip r:embed="rId5">
            <a:alphaModFix/>
          </a:blip>
          <a:stretch>
            <a:fillRect/>
          </a:stretch>
        </p:blipFill>
        <p:spPr>
          <a:xfrm>
            <a:off x="578380" y="1386889"/>
            <a:ext cx="457200" cy="457200"/>
          </a:xfrm>
          <a:prstGeom prst="rect">
            <a:avLst/>
          </a:prstGeom>
          <a:noFill/>
          <a:ln>
            <a:noFill/>
          </a:ln>
        </p:spPr>
      </p:pic>
      <p:pic>
        <p:nvPicPr>
          <p:cNvPr id="61" name="Google Shape;313;p40"/>
          <p:cNvPicPr preferRelativeResize="0"/>
          <p:nvPr/>
        </p:nvPicPr>
        <p:blipFill>
          <a:blip r:embed="rId6">
            <a:alphaModFix/>
          </a:blip>
          <a:stretch>
            <a:fillRect/>
          </a:stretch>
        </p:blipFill>
        <p:spPr>
          <a:xfrm>
            <a:off x="4966207" y="1430116"/>
            <a:ext cx="457200" cy="457200"/>
          </a:xfrm>
          <a:prstGeom prst="rect">
            <a:avLst/>
          </a:prstGeom>
          <a:noFill/>
          <a:ln>
            <a:noFill/>
          </a:ln>
        </p:spPr>
      </p:pic>
      <p:pic>
        <p:nvPicPr>
          <p:cNvPr id="62" name="Google Shape;314;p40"/>
          <p:cNvPicPr preferRelativeResize="0"/>
          <p:nvPr/>
        </p:nvPicPr>
        <p:blipFill>
          <a:blip r:embed="rId7">
            <a:alphaModFix/>
          </a:blip>
          <a:stretch>
            <a:fillRect/>
          </a:stretch>
        </p:blipFill>
        <p:spPr>
          <a:xfrm>
            <a:off x="2698176" y="3707215"/>
            <a:ext cx="457200" cy="457200"/>
          </a:xfrm>
          <a:prstGeom prst="rect">
            <a:avLst/>
          </a:prstGeom>
          <a:noFill/>
          <a:ln>
            <a:noFill/>
          </a:ln>
        </p:spPr>
      </p:pic>
      <p:pic>
        <p:nvPicPr>
          <p:cNvPr id="63" name="Google Shape;315;p40"/>
          <p:cNvPicPr preferRelativeResize="0"/>
          <p:nvPr/>
        </p:nvPicPr>
        <p:blipFill>
          <a:blip r:embed="rId8">
            <a:alphaModFix/>
          </a:blip>
          <a:stretch>
            <a:fillRect/>
          </a:stretch>
        </p:blipFill>
        <p:spPr>
          <a:xfrm>
            <a:off x="3801207" y="1428250"/>
            <a:ext cx="457200" cy="457200"/>
          </a:xfrm>
          <a:prstGeom prst="rect">
            <a:avLst/>
          </a:prstGeom>
          <a:noFill/>
          <a:ln>
            <a:noFill/>
          </a:ln>
        </p:spPr>
      </p:pic>
      <p:pic>
        <p:nvPicPr>
          <p:cNvPr id="64" name="Google Shape;316;p40"/>
          <p:cNvPicPr preferRelativeResize="0"/>
          <p:nvPr/>
        </p:nvPicPr>
        <p:blipFill>
          <a:blip r:embed="rId9">
            <a:alphaModFix/>
          </a:blip>
          <a:stretch>
            <a:fillRect/>
          </a:stretch>
        </p:blipFill>
        <p:spPr>
          <a:xfrm>
            <a:off x="6055046" y="3650824"/>
            <a:ext cx="457200" cy="457200"/>
          </a:xfrm>
          <a:prstGeom prst="rect">
            <a:avLst/>
          </a:prstGeom>
          <a:noFill/>
          <a:ln>
            <a:noFill/>
          </a:ln>
        </p:spPr>
      </p:pic>
      <p:pic>
        <p:nvPicPr>
          <p:cNvPr id="65" name="Google Shape;317;p40"/>
          <p:cNvPicPr preferRelativeResize="0"/>
          <p:nvPr/>
        </p:nvPicPr>
        <p:blipFill>
          <a:blip r:embed="rId10">
            <a:alphaModFix/>
          </a:blip>
          <a:stretch>
            <a:fillRect/>
          </a:stretch>
        </p:blipFill>
        <p:spPr>
          <a:xfrm>
            <a:off x="8228493" y="3650824"/>
            <a:ext cx="457200" cy="457200"/>
          </a:xfrm>
          <a:prstGeom prst="rect">
            <a:avLst/>
          </a:prstGeom>
          <a:noFill/>
          <a:ln>
            <a:noFill/>
          </a:ln>
        </p:spPr>
      </p:pic>
      <p:sp>
        <p:nvSpPr>
          <p:cNvPr id="66" name="Google Shape;318;p40"/>
          <p:cNvSpPr txBox="1"/>
          <p:nvPr/>
        </p:nvSpPr>
        <p:spPr>
          <a:xfrm>
            <a:off x="7104584" y="1264855"/>
            <a:ext cx="680400" cy="667600"/>
          </a:xfrm>
          <a:prstGeom prst="rect">
            <a:avLst/>
          </a:prstGeom>
          <a:noFill/>
          <a:ln>
            <a:noFill/>
          </a:ln>
        </p:spPr>
        <p:txBody>
          <a:bodyPr spcFirstLastPara="1" wrap="square" lIns="121900" tIns="121900" rIns="121900" bIns="121900" anchor="t" anchorCtr="0">
            <a:noAutofit/>
          </a:bodyPr>
          <a:lstStyle/>
          <a:p>
            <a:r>
              <a:rPr lang="en" sz="3200" dirty="0">
                <a:solidFill>
                  <a:srgbClr val="FFFFFF"/>
                </a:solidFill>
                <a:latin typeface="Avenir"/>
                <a:ea typeface="Avenir"/>
                <a:cs typeface="Avenir"/>
                <a:sym typeface="Avenir"/>
              </a:rPr>
              <a:t>￥</a:t>
            </a:r>
            <a:endParaRPr sz="3200" dirty="0">
              <a:solidFill>
                <a:srgbClr val="FFFFFF"/>
              </a:solidFill>
              <a:latin typeface="Avenir"/>
              <a:ea typeface="Avenir"/>
              <a:cs typeface="Avenir"/>
              <a:sym typeface="Aveni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2872700" y="1087550"/>
            <a:ext cx="33867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We are the team building the credit </a:t>
            </a:r>
            <a:r>
              <a:rPr lang="en" sz="2800" dirty="0" smtClean="0"/>
              <a:t>system </a:t>
            </a:r>
            <a:r>
              <a:rPr lang="en" sz="2800" dirty="0"/>
              <a:t>for the crypto world.</a:t>
            </a:r>
            <a:endParaRPr sz="2800" dirty="0"/>
          </a:p>
        </p:txBody>
      </p:sp>
      <p:pic>
        <p:nvPicPr>
          <p:cNvPr id="162" name="Google Shape;162;p31"/>
          <p:cNvPicPr preferRelativeResize="0"/>
          <p:nvPr/>
        </p:nvPicPr>
        <p:blipFill rotWithShape="1">
          <a:blip r:embed="rId4">
            <a:alphaModFix/>
          </a:blip>
          <a:srcRect/>
          <a:stretch/>
        </p:blipFill>
        <p:spPr>
          <a:xfrm>
            <a:off x="1450075" y="554454"/>
            <a:ext cx="1205400" cy="1482346"/>
          </a:xfrm>
          <a:prstGeom prst="rect">
            <a:avLst/>
          </a:prstGeom>
          <a:noFill/>
          <a:ln>
            <a:noFill/>
          </a:ln>
          <a:effectLst>
            <a:outerShdw blurRad="50800" dist="38100" dir="2700000" algn="tl" rotWithShape="0">
              <a:srgbClr val="000000">
                <a:alpha val="40000"/>
              </a:srgbClr>
            </a:outerShdw>
          </a:effectLst>
        </p:spPr>
      </p:pic>
      <p:pic>
        <p:nvPicPr>
          <p:cNvPr id="163" name="Google Shape;163;p31"/>
          <p:cNvPicPr preferRelativeResize="0"/>
          <p:nvPr/>
        </p:nvPicPr>
        <p:blipFill rotWithShape="1">
          <a:blip r:embed="rId5">
            <a:alphaModFix/>
          </a:blip>
          <a:srcRect/>
          <a:stretch/>
        </p:blipFill>
        <p:spPr>
          <a:xfrm>
            <a:off x="6470625" y="557124"/>
            <a:ext cx="1205400" cy="1477051"/>
          </a:xfrm>
          <a:prstGeom prst="rect">
            <a:avLst/>
          </a:prstGeom>
          <a:noFill/>
          <a:ln>
            <a:noFill/>
          </a:ln>
          <a:effectLst>
            <a:outerShdw blurRad="50800" dist="38100" dir="2700000" algn="tl" rotWithShape="0">
              <a:srgbClr val="000000">
                <a:alpha val="40000"/>
              </a:srgbClr>
            </a:outerShdw>
          </a:effectLst>
        </p:spPr>
      </p:pic>
      <p:sp>
        <p:nvSpPr>
          <p:cNvPr id="164" name="Google Shape;164;p31"/>
          <p:cNvSpPr txBox="1"/>
          <p:nvPr/>
        </p:nvSpPr>
        <p:spPr>
          <a:xfrm>
            <a:off x="159675" y="804400"/>
            <a:ext cx="1205400" cy="1178400"/>
          </a:xfrm>
          <a:prstGeom prst="rect">
            <a:avLst/>
          </a:prstGeom>
          <a:noFill/>
          <a:ln>
            <a:noFill/>
          </a:ln>
        </p:spPr>
        <p:txBody>
          <a:bodyPr spcFirstLastPara="1" wrap="square" lIns="91425" tIns="91425" rIns="91425" bIns="91425" anchor="t" anchorCtr="0">
            <a:noAutofit/>
          </a:bodyPr>
          <a:lstStyle/>
          <a:p>
            <a:r>
              <a:rPr lang="en" sz="1200" dirty="0">
                <a:solidFill>
                  <a:srgbClr val="FFFFFF"/>
                </a:solidFill>
                <a:latin typeface="Avenir"/>
                <a:ea typeface="Avenir"/>
                <a:cs typeface="Avenir"/>
                <a:sym typeface="Avenir"/>
              </a:rPr>
              <a:t>Martin Ploom, CEO</a:t>
            </a:r>
            <a:endParaRPr sz="1200" dirty="0">
              <a:solidFill>
                <a:srgbClr val="FFFFFF"/>
              </a:solidFill>
              <a:latin typeface="Avenir"/>
              <a:ea typeface="Avenir"/>
              <a:cs typeface="Avenir"/>
              <a:sym typeface="Avenir"/>
            </a:endParaRPr>
          </a:p>
          <a:p>
            <a:r>
              <a:rPr lang="en" sz="800" dirty="0">
                <a:solidFill>
                  <a:srgbClr val="FFFFFF"/>
                </a:solidFill>
                <a:latin typeface="Avenir"/>
                <a:ea typeface="Avenir"/>
                <a:cs typeface="Avenir"/>
                <a:sym typeface="Avenir"/>
              </a:rPr>
              <a:t>Former VP of Credit Suisse, built 3 AI-based </a:t>
            </a:r>
            <a:r>
              <a:rPr lang="en" sz="800" dirty="0" smtClean="0">
                <a:solidFill>
                  <a:srgbClr val="FFFFFF"/>
                </a:solidFill>
                <a:latin typeface="Avenir"/>
                <a:ea typeface="Avenir"/>
                <a:cs typeface="Avenir"/>
                <a:sym typeface="Avenir"/>
              </a:rPr>
              <a:t>products,3 </a:t>
            </a:r>
            <a:r>
              <a:rPr lang="en" sz="800" dirty="0">
                <a:solidFill>
                  <a:srgbClr val="FFFFFF"/>
                </a:solidFill>
                <a:latin typeface="Avenir"/>
                <a:ea typeface="Avenir"/>
                <a:cs typeface="Avenir"/>
                <a:sym typeface="Avenir"/>
              </a:rPr>
              <a:t>masters degrees + </a:t>
            </a:r>
            <a:r>
              <a:rPr lang="en" sz="800" dirty="0" smtClean="0">
                <a:solidFill>
                  <a:srgbClr val="FFFFFF"/>
                </a:solidFill>
                <a:latin typeface="Avenir"/>
                <a:ea typeface="Avenir"/>
                <a:cs typeface="Avenir"/>
                <a:sym typeface="Avenir"/>
              </a:rPr>
              <a:t>EMBA + CFA </a:t>
            </a:r>
            <a:r>
              <a:rPr lang="en" sz="800" dirty="0">
                <a:solidFill>
                  <a:srgbClr val="FFFFFF"/>
                </a:solidFill>
                <a:latin typeface="Avenir"/>
                <a:ea typeface="Avenir"/>
                <a:cs typeface="Avenir"/>
                <a:sym typeface="Avenir"/>
              </a:rPr>
              <a:t>III</a:t>
            </a:r>
            <a:endParaRPr sz="800" dirty="0">
              <a:solidFill>
                <a:srgbClr val="FFFFFF"/>
              </a:solidFill>
              <a:latin typeface="Avenir"/>
              <a:ea typeface="Avenir"/>
              <a:cs typeface="Avenir"/>
              <a:sym typeface="Avenir"/>
            </a:endParaRPr>
          </a:p>
        </p:txBody>
      </p:sp>
      <p:sp>
        <p:nvSpPr>
          <p:cNvPr id="165" name="Google Shape;165;p31"/>
          <p:cNvSpPr txBox="1"/>
          <p:nvPr/>
        </p:nvSpPr>
        <p:spPr>
          <a:xfrm>
            <a:off x="7725074" y="746775"/>
            <a:ext cx="1330873" cy="543300"/>
          </a:xfrm>
          <a:prstGeom prst="rect">
            <a:avLst/>
          </a:prstGeom>
          <a:noFill/>
          <a:ln>
            <a:noFill/>
          </a:ln>
        </p:spPr>
        <p:txBody>
          <a:bodyPr spcFirstLastPara="1" wrap="square" lIns="91425" tIns="91425" rIns="91425" bIns="91425" anchor="t" anchorCtr="0">
            <a:noAutofit/>
          </a:bodyPr>
          <a:lstStyle/>
          <a:p>
            <a:r>
              <a:rPr lang="en" sz="1200" dirty="0">
                <a:solidFill>
                  <a:srgbClr val="FFFFFF"/>
                </a:solidFill>
                <a:latin typeface="Avenir"/>
                <a:ea typeface="Avenir"/>
                <a:cs typeface="Avenir"/>
                <a:sym typeface="Avenir"/>
              </a:rPr>
              <a:t>Tarmo Ploom, CTO</a:t>
            </a:r>
            <a:endParaRPr sz="1200" dirty="0">
              <a:solidFill>
                <a:srgbClr val="FFFFFF"/>
              </a:solidFill>
              <a:latin typeface="Avenir"/>
              <a:ea typeface="Avenir"/>
              <a:cs typeface="Avenir"/>
              <a:sym typeface="Avenir"/>
            </a:endParaRPr>
          </a:p>
          <a:p>
            <a:r>
              <a:rPr lang="en" sz="800" dirty="0">
                <a:solidFill>
                  <a:srgbClr val="FFFFFF"/>
                </a:solidFill>
                <a:latin typeface="Avenir"/>
                <a:ea typeface="Avenir"/>
                <a:cs typeface="Avenir"/>
                <a:sym typeface="Avenir"/>
              </a:rPr>
              <a:t>Credit Suisse, Distinguished IT Architect (OpenGroup), </a:t>
            </a:r>
            <a:r>
              <a:rPr lang="en" sz="800" dirty="0" smtClean="0">
                <a:solidFill>
                  <a:srgbClr val="FFFFFF"/>
                </a:solidFill>
                <a:latin typeface="Avenir"/>
                <a:ea typeface="Avenir"/>
                <a:cs typeface="Avenir"/>
                <a:sym typeface="Avenir"/>
              </a:rPr>
              <a:t>3 masters </a:t>
            </a:r>
            <a:r>
              <a:rPr lang="en" sz="800" dirty="0">
                <a:solidFill>
                  <a:srgbClr val="FFFFFF"/>
                </a:solidFill>
                <a:latin typeface="Avenir"/>
                <a:ea typeface="Avenir"/>
                <a:cs typeface="Avenir"/>
                <a:sym typeface="Avenir"/>
              </a:rPr>
              <a:t>degrees + </a:t>
            </a:r>
            <a:r>
              <a:rPr lang="en" sz="800" dirty="0" smtClean="0">
                <a:solidFill>
                  <a:srgbClr val="FFFFFF"/>
                </a:solidFill>
                <a:latin typeface="Avenir"/>
                <a:ea typeface="Avenir"/>
                <a:cs typeface="Avenir"/>
                <a:sym typeface="Avenir"/>
              </a:rPr>
              <a:t>Ph.D. </a:t>
            </a:r>
            <a:r>
              <a:rPr lang="en" sz="800" dirty="0">
                <a:solidFill>
                  <a:srgbClr val="FFFFFF"/>
                </a:solidFill>
                <a:latin typeface="Avenir"/>
                <a:ea typeface="Avenir"/>
                <a:cs typeface="Avenir"/>
                <a:sym typeface="Avenir"/>
              </a:rPr>
              <a:t>+ </a:t>
            </a:r>
            <a:r>
              <a:rPr lang="en" sz="800" dirty="0" smtClean="0">
                <a:solidFill>
                  <a:srgbClr val="FFFFFF"/>
                </a:solidFill>
                <a:latin typeface="Avenir"/>
                <a:ea typeface="Avenir"/>
                <a:cs typeface="Avenir"/>
                <a:sym typeface="Avenir"/>
              </a:rPr>
              <a:t>MBA + CFA </a:t>
            </a:r>
            <a:r>
              <a:rPr lang="en" sz="800" dirty="0">
                <a:solidFill>
                  <a:srgbClr val="FFFFFF"/>
                </a:solidFill>
                <a:latin typeface="Avenir"/>
                <a:ea typeface="Avenir"/>
                <a:cs typeface="Avenir"/>
                <a:sym typeface="Avenir"/>
              </a:rPr>
              <a:t>+ CAIA</a:t>
            </a:r>
            <a:endParaRPr sz="800" dirty="0">
              <a:solidFill>
                <a:srgbClr val="FFFFFF"/>
              </a:solidFill>
              <a:latin typeface="Avenir"/>
              <a:ea typeface="Avenir"/>
              <a:cs typeface="Avenir"/>
              <a:sym typeface="Avenir"/>
            </a:endParaRPr>
          </a:p>
        </p:txBody>
      </p:sp>
      <p:sp>
        <p:nvSpPr>
          <p:cNvPr id="166" name="Google Shape;166;p31"/>
          <p:cNvSpPr txBox="1"/>
          <p:nvPr/>
        </p:nvSpPr>
        <p:spPr>
          <a:xfrm>
            <a:off x="159675" y="2480100"/>
            <a:ext cx="2232900" cy="2420700"/>
          </a:xfrm>
          <a:prstGeom prst="rect">
            <a:avLst/>
          </a:prstGeom>
          <a:noFill/>
          <a:ln>
            <a:noFill/>
          </a:ln>
        </p:spPr>
        <p:txBody>
          <a:bodyPr spcFirstLastPara="1" wrap="square" lIns="91425" tIns="91425" rIns="91425" bIns="91425" anchor="t" anchorCtr="0">
            <a:noAutofit/>
          </a:bodyPr>
          <a:lstStyle/>
          <a:p>
            <a:r>
              <a:rPr lang="en" sz="1200" dirty="0">
                <a:solidFill>
                  <a:srgbClr val="FFFFFF"/>
                </a:solidFill>
                <a:latin typeface="Avenir"/>
                <a:ea typeface="Avenir"/>
                <a:cs typeface="Avenir"/>
                <a:sym typeface="Avenir"/>
              </a:rPr>
              <a:t>Daniel Burgwinkel, </a:t>
            </a:r>
            <a:r>
              <a:rPr lang="en" sz="1200" dirty="0" smtClean="0">
                <a:solidFill>
                  <a:srgbClr val="FFFFFF"/>
                </a:solidFill>
                <a:latin typeface="Avenir"/>
                <a:ea typeface="Avenir"/>
                <a:cs typeface="Avenir"/>
                <a:sym typeface="Avenir"/>
              </a:rPr>
              <a:t>Ph.D.</a:t>
            </a:r>
            <a:endParaRPr sz="1200" dirty="0">
              <a:solidFill>
                <a:srgbClr val="FFFFFF"/>
              </a:solidFill>
              <a:latin typeface="Avenir"/>
              <a:ea typeface="Avenir"/>
              <a:cs typeface="Avenir"/>
              <a:sym typeface="Avenir"/>
            </a:endParaRPr>
          </a:p>
          <a:p>
            <a:r>
              <a:rPr lang="en" sz="900" dirty="0">
                <a:solidFill>
                  <a:srgbClr val="FFFFFF"/>
                </a:solidFill>
                <a:latin typeface="Avenir"/>
                <a:ea typeface="Avenir"/>
                <a:cs typeface="Avenir"/>
                <a:sym typeface="Avenir"/>
              </a:rPr>
              <a:t>Former dept head for Credit Suisse, wrote thesis on digital contracts &amp; law before bitcoin whitepaper.</a:t>
            </a:r>
            <a:endParaRPr sz="900" dirty="0">
              <a:solidFill>
                <a:srgbClr val="FFFFFF"/>
              </a:solidFill>
              <a:latin typeface="Avenir"/>
              <a:ea typeface="Avenir"/>
              <a:cs typeface="Avenir"/>
              <a:sym typeface="Avenir"/>
            </a:endParaRPr>
          </a:p>
          <a:p>
            <a:endParaRPr sz="1000" dirty="0">
              <a:solidFill>
                <a:srgbClr val="FFFFFF"/>
              </a:solidFill>
              <a:latin typeface="Avenir"/>
              <a:ea typeface="Avenir"/>
              <a:cs typeface="Avenir"/>
              <a:sym typeface="Avenir"/>
            </a:endParaRPr>
          </a:p>
          <a:p>
            <a:r>
              <a:rPr lang="en" sz="1200" dirty="0">
                <a:solidFill>
                  <a:srgbClr val="FFFFFF"/>
                </a:solidFill>
                <a:latin typeface="Avenir"/>
                <a:ea typeface="Avenir"/>
                <a:cs typeface="Avenir"/>
                <a:sym typeface="Avenir"/>
              </a:rPr>
              <a:t>Walter Dettling, </a:t>
            </a:r>
            <a:r>
              <a:rPr lang="en" sz="1200" dirty="0" smtClean="0">
                <a:solidFill>
                  <a:srgbClr val="FFFFFF"/>
                </a:solidFill>
                <a:latin typeface="Avenir"/>
                <a:ea typeface="Avenir"/>
                <a:cs typeface="Avenir"/>
                <a:sym typeface="Avenir"/>
              </a:rPr>
              <a:t>Ph.D.</a:t>
            </a:r>
            <a:endParaRPr sz="1200" dirty="0">
              <a:solidFill>
                <a:srgbClr val="FFFFFF"/>
              </a:solidFill>
              <a:latin typeface="Avenir"/>
              <a:ea typeface="Avenir"/>
              <a:cs typeface="Avenir"/>
              <a:sym typeface="Avenir"/>
            </a:endParaRPr>
          </a:p>
          <a:p>
            <a:r>
              <a:rPr lang="en" sz="900" dirty="0">
                <a:solidFill>
                  <a:srgbClr val="FFFFFF"/>
                </a:solidFill>
                <a:latin typeface="Avenir"/>
                <a:ea typeface="Avenir"/>
                <a:cs typeface="Avenir"/>
                <a:sym typeface="Avenir"/>
              </a:rPr>
              <a:t>Professor of financial mathematics &amp; blockchain at the University of Applied Sciences in Basel.</a:t>
            </a:r>
            <a:endParaRPr sz="900" dirty="0">
              <a:solidFill>
                <a:srgbClr val="FFFFFF"/>
              </a:solidFill>
              <a:latin typeface="Avenir"/>
              <a:ea typeface="Avenir"/>
              <a:cs typeface="Avenir"/>
              <a:sym typeface="Avenir"/>
            </a:endParaRPr>
          </a:p>
          <a:p>
            <a:endParaRPr sz="900" dirty="0">
              <a:solidFill>
                <a:srgbClr val="FFFFFF"/>
              </a:solidFill>
              <a:latin typeface="Avenir"/>
              <a:ea typeface="Avenir"/>
              <a:cs typeface="Avenir"/>
              <a:sym typeface="Avenir"/>
            </a:endParaRPr>
          </a:p>
          <a:p>
            <a:pPr>
              <a:buSzPts val="1100"/>
            </a:pPr>
            <a:r>
              <a:rPr lang="en-GB" sz="1200" dirty="0" err="1" smtClean="0">
                <a:solidFill>
                  <a:srgbClr val="FFFFFF"/>
                </a:solidFill>
                <a:latin typeface="Avenir"/>
                <a:ea typeface="Avenir"/>
                <a:cs typeface="Avenir"/>
                <a:sym typeface="Avenir"/>
              </a:rPr>
              <a:t>Asse</a:t>
            </a:r>
            <a:r>
              <a:rPr lang="en-GB" sz="1200" dirty="0" smtClean="0">
                <a:solidFill>
                  <a:srgbClr val="FFFFFF"/>
                </a:solidFill>
                <a:latin typeface="Avenir"/>
                <a:ea typeface="Avenir"/>
                <a:cs typeface="Avenir"/>
                <a:sym typeface="Avenir"/>
              </a:rPr>
              <a:t> </a:t>
            </a:r>
            <a:r>
              <a:rPr lang="en-GB" sz="1200" dirty="0" err="1" smtClean="0">
                <a:solidFill>
                  <a:srgbClr val="FFFFFF"/>
                </a:solidFill>
                <a:latin typeface="Avenir"/>
                <a:ea typeface="Avenir"/>
                <a:cs typeface="Avenir"/>
                <a:sym typeface="Avenir"/>
              </a:rPr>
              <a:t>Sauga</a:t>
            </a:r>
            <a:endParaRPr sz="1200" dirty="0">
              <a:solidFill>
                <a:srgbClr val="FFFFFF"/>
              </a:solidFill>
              <a:latin typeface="Avenir"/>
              <a:ea typeface="Avenir"/>
              <a:cs typeface="Avenir"/>
              <a:sym typeface="Avenir"/>
            </a:endParaRPr>
          </a:p>
          <a:p>
            <a:pPr>
              <a:buSzPts val="1100"/>
            </a:pPr>
            <a:r>
              <a:rPr lang="en-GB" sz="900" dirty="0" smtClean="0">
                <a:solidFill>
                  <a:srgbClr val="FFFFFF"/>
                </a:solidFill>
                <a:latin typeface="Avenir"/>
                <a:ea typeface="Avenir"/>
                <a:cs typeface="Avenir"/>
                <a:sym typeface="Avenir"/>
              </a:rPr>
              <a:t>Founding director of Bitcoin Foundation Estonia</a:t>
            </a:r>
            <a:endParaRPr sz="900" dirty="0">
              <a:solidFill>
                <a:srgbClr val="FFFFFF"/>
              </a:solidFill>
              <a:latin typeface="Avenir"/>
              <a:ea typeface="Avenir"/>
              <a:cs typeface="Avenir"/>
              <a:sym typeface="Avenir"/>
            </a:endParaRPr>
          </a:p>
          <a:p>
            <a:endParaRPr sz="1200" dirty="0">
              <a:solidFill>
                <a:srgbClr val="FFFFFF"/>
              </a:solidFill>
              <a:latin typeface="Avenir"/>
              <a:ea typeface="Avenir"/>
              <a:cs typeface="Avenir"/>
              <a:sym typeface="Avenir"/>
            </a:endParaRPr>
          </a:p>
          <a:p>
            <a:endParaRPr sz="1000" dirty="0">
              <a:solidFill>
                <a:srgbClr val="FFFFFF"/>
              </a:solidFill>
              <a:latin typeface="Avenir"/>
              <a:ea typeface="Avenir"/>
              <a:cs typeface="Avenir"/>
              <a:sym typeface="Avenir"/>
            </a:endParaRPr>
          </a:p>
        </p:txBody>
      </p:sp>
      <p:sp>
        <p:nvSpPr>
          <p:cNvPr id="167" name="Google Shape;167;p31"/>
          <p:cNvSpPr txBox="1">
            <a:spLocks noGrp="1"/>
          </p:cNvSpPr>
          <p:nvPr>
            <p:ph type="subTitle" idx="1"/>
          </p:nvPr>
        </p:nvSpPr>
        <p:spPr>
          <a:xfrm>
            <a:off x="2683513" y="2820863"/>
            <a:ext cx="3682800" cy="1235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t>5</a:t>
            </a:r>
            <a:r>
              <a:rPr lang="en" sz="1200" dirty="0" smtClean="0"/>
              <a:t>0</a:t>
            </a:r>
            <a:r>
              <a:rPr lang="en" sz="1200" dirty="0"/>
              <a:t>+ years building enterprise apps.</a:t>
            </a:r>
            <a:endParaRPr sz="1200" dirty="0"/>
          </a:p>
          <a:p>
            <a:pPr marL="0" lvl="0" indent="0" algn="ctr" rtl="0">
              <a:lnSpc>
                <a:spcPct val="100000"/>
              </a:lnSpc>
              <a:spcBef>
                <a:spcPts val="800"/>
              </a:spcBef>
              <a:spcAft>
                <a:spcPts val="0"/>
              </a:spcAft>
              <a:buNone/>
            </a:pPr>
            <a:r>
              <a:rPr lang="en" sz="1200" dirty="0" smtClean="0"/>
              <a:t>50+ </a:t>
            </a:r>
            <a:r>
              <a:rPr lang="en" sz="1200" dirty="0"/>
              <a:t>years in banking.</a:t>
            </a:r>
            <a:endParaRPr sz="1200" dirty="0"/>
          </a:p>
          <a:p>
            <a:pPr marL="0" lvl="0" indent="0" algn="ctr" rtl="0">
              <a:lnSpc>
                <a:spcPct val="100000"/>
              </a:lnSpc>
              <a:spcBef>
                <a:spcPts val="800"/>
              </a:spcBef>
              <a:spcAft>
                <a:spcPts val="0"/>
              </a:spcAft>
              <a:buNone/>
            </a:pPr>
            <a:r>
              <a:rPr lang="en" sz="1200" dirty="0"/>
              <a:t>30+ years in blockchain.</a:t>
            </a:r>
            <a:endParaRPr sz="1200" dirty="0"/>
          </a:p>
          <a:p>
            <a:pPr marL="0" lvl="0" indent="0" algn="ctr" rtl="0">
              <a:lnSpc>
                <a:spcPct val="100000"/>
              </a:lnSpc>
              <a:spcBef>
                <a:spcPts val="800"/>
              </a:spcBef>
              <a:spcAft>
                <a:spcPts val="0"/>
              </a:spcAft>
              <a:buNone/>
            </a:pPr>
            <a:r>
              <a:rPr lang="en" sz="1200" dirty="0"/>
              <a:t>20+ years in credit lending.</a:t>
            </a:r>
            <a:endParaRPr sz="1200" dirty="0"/>
          </a:p>
          <a:p>
            <a:pPr marL="0" lvl="0" indent="0" algn="ctr" rtl="0">
              <a:lnSpc>
                <a:spcPct val="100000"/>
              </a:lnSpc>
              <a:spcBef>
                <a:spcPts val="800"/>
              </a:spcBef>
              <a:spcAft>
                <a:spcPts val="0"/>
              </a:spcAft>
              <a:buNone/>
            </a:pPr>
            <a:r>
              <a:rPr lang="en" sz="1200" dirty="0" smtClean="0"/>
              <a:t>5 </a:t>
            </a:r>
            <a:r>
              <a:rPr lang="en" sz="1200" dirty="0"/>
              <a:t>employees.</a:t>
            </a:r>
            <a:endParaRPr sz="1200" dirty="0"/>
          </a:p>
          <a:p>
            <a:pPr marL="0" lvl="0" indent="0" algn="ctr" rtl="0">
              <a:lnSpc>
                <a:spcPct val="100000"/>
              </a:lnSpc>
              <a:spcBef>
                <a:spcPts val="800"/>
              </a:spcBef>
              <a:spcAft>
                <a:spcPts val="0"/>
              </a:spcAft>
              <a:buNone/>
            </a:pPr>
            <a:r>
              <a:rPr lang="en" sz="1200" dirty="0"/>
              <a:t>4 PhDs.</a:t>
            </a:r>
            <a:endParaRPr sz="1200" dirty="0"/>
          </a:p>
          <a:p>
            <a:pPr marL="0" lvl="0" indent="0" algn="ctr" rtl="0">
              <a:lnSpc>
                <a:spcPct val="100000"/>
              </a:lnSpc>
              <a:spcBef>
                <a:spcPts val="800"/>
              </a:spcBef>
              <a:spcAft>
                <a:spcPts val="0"/>
              </a:spcAft>
              <a:buNone/>
            </a:pPr>
            <a:r>
              <a:rPr lang="en" sz="1200" dirty="0"/>
              <a:t>2 CFAs.</a:t>
            </a:r>
            <a:endParaRPr sz="1200" dirty="0"/>
          </a:p>
          <a:p>
            <a:pPr marL="0" lvl="0" indent="0" algn="ctr" rtl="0">
              <a:lnSpc>
                <a:spcPct val="100000"/>
              </a:lnSpc>
              <a:spcBef>
                <a:spcPts val="800"/>
              </a:spcBef>
              <a:spcAft>
                <a:spcPts val="800"/>
              </a:spcAft>
              <a:buNone/>
            </a:pPr>
            <a:endParaRPr sz="1400" dirty="0"/>
          </a:p>
        </p:txBody>
      </p:sp>
      <p:sp>
        <p:nvSpPr>
          <p:cNvPr id="168" name="Google Shape;168;p31"/>
          <p:cNvSpPr txBox="1"/>
          <p:nvPr/>
        </p:nvSpPr>
        <p:spPr>
          <a:xfrm>
            <a:off x="6739524" y="2480100"/>
            <a:ext cx="2262235" cy="1715700"/>
          </a:xfrm>
          <a:prstGeom prst="rect">
            <a:avLst/>
          </a:prstGeom>
          <a:noFill/>
          <a:ln>
            <a:noFill/>
          </a:ln>
        </p:spPr>
        <p:txBody>
          <a:bodyPr spcFirstLastPara="1" wrap="square" lIns="91425" tIns="91425" rIns="91425" bIns="91425" anchor="t" anchorCtr="0">
            <a:noAutofit/>
          </a:bodyPr>
          <a:lstStyle/>
          <a:p>
            <a:r>
              <a:rPr lang="en-GB" sz="1200" dirty="0">
                <a:solidFill>
                  <a:srgbClr val="FFFFFF"/>
                </a:solidFill>
                <a:latin typeface="Avenir"/>
                <a:ea typeface="Avenir"/>
                <a:cs typeface="Avenir"/>
                <a:sym typeface="Avenir"/>
              </a:rPr>
              <a:t>John </a:t>
            </a:r>
            <a:r>
              <a:rPr lang="en-GB" sz="1200" dirty="0" err="1" smtClean="0">
                <a:solidFill>
                  <a:srgbClr val="FFFFFF"/>
                </a:solidFill>
                <a:latin typeface="Avenir"/>
                <a:ea typeface="Avenir"/>
                <a:cs typeface="Avenir"/>
                <a:sym typeface="Avenir"/>
              </a:rPr>
              <a:t>Matonis</a:t>
            </a:r>
            <a:endParaRPr lang="en-GB" sz="1200" dirty="0">
              <a:solidFill>
                <a:srgbClr val="FFFFFF"/>
              </a:solidFill>
              <a:latin typeface="Avenir"/>
              <a:ea typeface="Avenir"/>
              <a:cs typeface="Avenir"/>
              <a:sym typeface="Avenir"/>
            </a:endParaRPr>
          </a:p>
          <a:p>
            <a:r>
              <a:rPr lang="en-GB" sz="900" dirty="0">
                <a:solidFill>
                  <a:srgbClr val="FFFFFF"/>
                </a:solidFill>
                <a:latin typeface="Avenir"/>
                <a:ea typeface="Avenir"/>
                <a:cs typeface="Avenir"/>
                <a:sym typeface="Avenir"/>
              </a:rPr>
              <a:t>Founding director of the Bitcoin Foundation</a:t>
            </a:r>
            <a:r>
              <a:rPr lang="en-GB" sz="900" dirty="0" smtClean="0">
                <a:solidFill>
                  <a:srgbClr val="FFFFFF"/>
                </a:solidFill>
                <a:latin typeface="Avenir"/>
                <a:ea typeface="Avenir"/>
                <a:cs typeface="Avenir"/>
                <a:sym typeface="Avenir"/>
              </a:rPr>
              <a:t>.</a:t>
            </a:r>
          </a:p>
          <a:p>
            <a:endParaRPr sz="1200" dirty="0" smtClean="0">
              <a:solidFill>
                <a:srgbClr val="FFFFFF"/>
              </a:solidFill>
              <a:latin typeface="Avenir"/>
              <a:ea typeface="Avenir"/>
              <a:cs typeface="Avenir"/>
              <a:sym typeface="Avenir"/>
            </a:endParaRPr>
          </a:p>
          <a:p>
            <a:endParaRPr sz="900" dirty="0">
              <a:solidFill>
                <a:srgbClr val="FFFFFF"/>
              </a:solidFill>
              <a:latin typeface="Avenir"/>
              <a:ea typeface="Avenir"/>
              <a:cs typeface="Avenir"/>
              <a:sym typeface="Avenir"/>
            </a:endParaRPr>
          </a:p>
          <a:p>
            <a:r>
              <a:rPr lang="en" sz="1200" dirty="0">
                <a:solidFill>
                  <a:srgbClr val="FFFFFF"/>
                </a:solidFill>
                <a:latin typeface="Avenir"/>
                <a:ea typeface="Avenir"/>
                <a:cs typeface="Avenir"/>
                <a:sym typeface="Avenir"/>
              </a:rPr>
              <a:t>Norbert Perrot</a:t>
            </a:r>
            <a:endParaRPr sz="1200" dirty="0">
              <a:solidFill>
                <a:srgbClr val="FFFFFF"/>
              </a:solidFill>
              <a:latin typeface="Avenir"/>
              <a:ea typeface="Avenir"/>
              <a:cs typeface="Avenir"/>
              <a:sym typeface="Avenir"/>
            </a:endParaRPr>
          </a:p>
          <a:p>
            <a:r>
              <a:rPr lang="en" sz="900" dirty="0">
                <a:solidFill>
                  <a:srgbClr val="FFFFFF"/>
                </a:solidFill>
                <a:latin typeface="Avenir"/>
                <a:ea typeface="Avenir"/>
                <a:cs typeface="Avenir"/>
                <a:sym typeface="Avenir"/>
              </a:rPr>
              <a:t>Head of Credit Risk for the biggest consumer lending bank in Switzerland. </a:t>
            </a:r>
            <a:endParaRPr lang="en" sz="900" dirty="0" smtClean="0">
              <a:solidFill>
                <a:srgbClr val="FFFFFF"/>
              </a:solidFill>
              <a:latin typeface="Avenir"/>
              <a:ea typeface="Avenir"/>
              <a:cs typeface="Avenir"/>
              <a:sym typeface="Avenir"/>
            </a:endParaRPr>
          </a:p>
          <a:p>
            <a:endParaRPr lang="en" sz="900" dirty="0" smtClean="0">
              <a:solidFill>
                <a:srgbClr val="FFFFFF"/>
              </a:solidFill>
              <a:latin typeface="Avenir"/>
              <a:ea typeface="Avenir"/>
              <a:cs typeface="Avenir"/>
              <a:sym typeface="Avenir"/>
            </a:endParaRPr>
          </a:p>
          <a:p>
            <a:endParaRPr lang="en" sz="900" dirty="0">
              <a:solidFill>
                <a:srgbClr val="FFFFFF"/>
              </a:solidFill>
              <a:latin typeface="Avenir"/>
              <a:ea typeface="Avenir"/>
              <a:cs typeface="Avenir"/>
              <a:sym typeface="Avenir"/>
            </a:endParaRPr>
          </a:p>
          <a:p>
            <a:r>
              <a:rPr lang="en-GB" sz="1200" dirty="0" smtClean="0">
                <a:solidFill>
                  <a:srgbClr val="FFFFFF"/>
                </a:solidFill>
                <a:latin typeface="Avenir"/>
                <a:ea typeface="Avenir"/>
                <a:cs typeface="Avenir"/>
                <a:sym typeface="Avenir"/>
              </a:rPr>
              <a:t>Bodo </a:t>
            </a:r>
            <a:r>
              <a:rPr lang="en-GB" sz="1200" dirty="0" err="1" smtClean="0">
                <a:solidFill>
                  <a:srgbClr val="FFFFFF"/>
                </a:solidFill>
                <a:latin typeface="Avenir"/>
                <a:ea typeface="Avenir"/>
                <a:cs typeface="Avenir"/>
                <a:sym typeface="Avenir"/>
              </a:rPr>
              <a:t>Näf</a:t>
            </a:r>
            <a:r>
              <a:rPr lang="en-GB" sz="1200" dirty="0" smtClean="0">
                <a:solidFill>
                  <a:srgbClr val="FFFFFF"/>
                </a:solidFill>
                <a:latin typeface="Avenir"/>
                <a:ea typeface="Avenir"/>
                <a:cs typeface="Avenir"/>
                <a:sym typeface="Avenir"/>
              </a:rPr>
              <a:t>, Ph. D.</a:t>
            </a:r>
            <a:endParaRPr lang="en-GB" sz="1200" dirty="0">
              <a:solidFill>
                <a:srgbClr val="FFFFFF"/>
              </a:solidFill>
              <a:latin typeface="Avenir"/>
              <a:ea typeface="Avenir"/>
              <a:cs typeface="Avenir"/>
              <a:sym typeface="Avenir"/>
            </a:endParaRPr>
          </a:p>
          <a:p>
            <a:r>
              <a:rPr lang="en-GB" sz="900" dirty="0" smtClean="0">
                <a:solidFill>
                  <a:srgbClr val="FFFFFF"/>
                </a:solidFill>
                <a:latin typeface="Avenir"/>
                <a:ea typeface="Avenir"/>
                <a:cs typeface="Avenir"/>
                <a:sym typeface="Avenir"/>
              </a:rPr>
              <a:t>15 years in Credit Suisse private banking</a:t>
            </a:r>
            <a:endParaRPr lang="en-GB" sz="900" dirty="0">
              <a:solidFill>
                <a:srgbClr val="FFFFFF"/>
              </a:solidFill>
              <a:latin typeface="Avenir"/>
              <a:ea typeface="Avenir"/>
              <a:cs typeface="Avenir"/>
              <a:sym typeface="Avenir"/>
            </a:endParaRPr>
          </a:p>
          <a:p>
            <a:endParaRPr sz="900" dirty="0" smtClean="0">
              <a:solidFill>
                <a:srgbClr val="FFFFFF"/>
              </a:solidFill>
              <a:latin typeface="Avenir"/>
              <a:ea typeface="Avenir"/>
              <a:cs typeface="Avenir"/>
              <a:sym typeface="Avenir"/>
            </a:endParaRPr>
          </a:p>
          <a:p>
            <a:endParaRPr sz="900" dirty="0">
              <a:solidFill>
                <a:srgbClr val="FFFFFF"/>
              </a:solidFill>
              <a:latin typeface="Avenir"/>
              <a:ea typeface="Avenir"/>
              <a:cs typeface="Avenir"/>
              <a:sym typeface="Avenir"/>
            </a:endParaRPr>
          </a:p>
        </p:txBody>
      </p:sp>
    </p:spTree>
    <p:extLst>
      <p:ext uri="{BB962C8B-B14F-4D97-AF65-F5344CB8AC3E}">
        <p14:creationId xmlns:p14="http://schemas.microsoft.com/office/powerpoint/2010/main" val="4272554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Capital Raise.</a:t>
            </a:r>
            <a:endParaRPr/>
          </a:p>
        </p:txBody>
      </p:sp>
      <p:sp>
        <p:nvSpPr>
          <p:cNvPr id="324" name="Google Shape;324;p41"/>
          <p:cNvSpPr/>
          <p:nvPr/>
        </p:nvSpPr>
        <p:spPr>
          <a:xfrm>
            <a:off x="-100" y="3062550"/>
            <a:ext cx="9144000" cy="20811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325" name="Google Shape;325;p41"/>
          <p:cNvSpPr txBox="1"/>
          <p:nvPr/>
        </p:nvSpPr>
        <p:spPr>
          <a:xfrm>
            <a:off x="373000" y="1413450"/>
            <a:ext cx="3729900" cy="1158300"/>
          </a:xfrm>
          <a:prstGeom prst="rect">
            <a:avLst/>
          </a:prstGeom>
          <a:noFill/>
          <a:ln>
            <a:noFill/>
          </a:ln>
        </p:spPr>
        <p:txBody>
          <a:bodyPr spcFirstLastPara="1" wrap="square" lIns="91425" tIns="91425" rIns="91425" bIns="91425" anchor="t" anchorCtr="0">
            <a:noAutofit/>
          </a:bodyPr>
          <a:lstStyle/>
          <a:p>
            <a:r>
              <a:rPr lang="en" dirty="0">
                <a:solidFill>
                  <a:srgbClr val="FFFFFF"/>
                </a:solidFill>
                <a:latin typeface="Avenir"/>
                <a:ea typeface="Avenir"/>
                <a:cs typeface="Avenir"/>
                <a:sym typeface="Avenir"/>
              </a:rPr>
              <a:t>Seed Round </a:t>
            </a:r>
            <a:endParaRPr dirty="0">
              <a:solidFill>
                <a:srgbClr val="FFFFFF"/>
              </a:solidFill>
              <a:latin typeface="Avenir"/>
              <a:ea typeface="Avenir"/>
              <a:cs typeface="Avenir"/>
              <a:sym typeface="Avenir"/>
            </a:endParaRPr>
          </a:p>
          <a:p>
            <a:r>
              <a:rPr lang="en" sz="4800" dirty="0">
                <a:solidFill>
                  <a:srgbClr val="FFFFFF"/>
                </a:solidFill>
                <a:latin typeface="Avenir"/>
                <a:ea typeface="Avenir"/>
                <a:cs typeface="Avenir"/>
                <a:sym typeface="Avenir"/>
              </a:rPr>
              <a:t>$500,000</a:t>
            </a:r>
            <a:endParaRPr sz="4800" dirty="0">
              <a:solidFill>
                <a:srgbClr val="FFFFFF"/>
              </a:solidFill>
              <a:latin typeface="Avenir"/>
              <a:ea typeface="Avenir"/>
              <a:cs typeface="Avenir"/>
              <a:sym typeface="Avenir"/>
            </a:endParaRPr>
          </a:p>
          <a:p>
            <a:endParaRPr dirty="0">
              <a:solidFill>
                <a:srgbClr val="FFFFFF"/>
              </a:solidFill>
              <a:latin typeface="Avenir"/>
              <a:ea typeface="Avenir"/>
              <a:cs typeface="Avenir"/>
              <a:sym typeface="Avenir"/>
            </a:endParaRPr>
          </a:p>
        </p:txBody>
      </p:sp>
      <p:sp>
        <p:nvSpPr>
          <p:cNvPr id="326" name="Google Shape;326;p41"/>
          <p:cNvSpPr txBox="1"/>
          <p:nvPr/>
        </p:nvSpPr>
        <p:spPr>
          <a:xfrm>
            <a:off x="373000" y="3541916"/>
            <a:ext cx="2507700" cy="1158300"/>
          </a:xfrm>
          <a:prstGeom prst="rect">
            <a:avLst/>
          </a:prstGeom>
          <a:noFill/>
          <a:ln>
            <a:noFill/>
          </a:ln>
        </p:spPr>
        <p:txBody>
          <a:bodyPr spcFirstLastPara="1" wrap="square" lIns="91425" tIns="91425" rIns="91425" bIns="91425" anchor="t" anchorCtr="0">
            <a:noAutofit/>
          </a:bodyPr>
          <a:lstStyle/>
          <a:p>
            <a:r>
              <a:rPr lang="en" sz="1200" dirty="0">
                <a:solidFill>
                  <a:srgbClr val="434343"/>
                </a:solidFill>
                <a:latin typeface="Avenir"/>
                <a:ea typeface="Avenir"/>
                <a:cs typeface="Avenir"/>
                <a:sym typeface="Avenir"/>
              </a:rPr>
              <a:t>Previous Funding</a:t>
            </a:r>
            <a:endParaRPr sz="1200" dirty="0">
              <a:solidFill>
                <a:srgbClr val="434343"/>
              </a:solidFill>
              <a:latin typeface="Avenir"/>
              <a:ea typeface="Avenir"/>
              <a:cs typeface="Avenir"/>
              <a:sym typeface="Avenir"/>
            </a:endParaRPr>
          </a:p>
          <a:p>
            <a:r>
              <a:rPr lang="en" sz="3600" dirty="0">
                <a:solidFill>
                  <a:srgbClr val="434343"/>
                </a:solidFill>
                <a:latin typeface="Avenir"/>
                <a:ea typeface="Avenir"/>
                <a:cs typeface="Avenir"/>
                <a:sym typeface="Avenir"/>
              </a:rPr>
              <a:t>$125,000</a:t>
            </a:r>
            <a:endParaRPr sz="3600" dirty="0">
              <a:solidFill>
                <a:srgbClr val="434343"/>
              </a:solidFill>
              <a:latin typeface="Avenir"/>
              <a:ea typeface="Avenir"/>
              <a:cs typeface="Avenir"/>
              <a:sym typeface="Avenir"/>
            </a:endParaRPr>
          </a:p>
          <a:p>
            <a:r>
              <a:rPr lang="en" sz="1100" dirty="0">
                <a:solidFill>
                  <a:srgbClr val="434343"/>
                </a:solidFill>
                <a:latin typeface="Avenir"/>
                <a:ea typeface="Avenir"/>
                <a:cs typeface="Avenir"/>
                <a:sym typeface="Avenir"/>
              </a:rPr>
              <a:t>Committed capital from founders, with </a:t>
            </a:r>
            <a:r>
              <a:rPr lang="en" sz="1100" dirty="0" smtClean="0">
                <a:solidFill>
                  <a:srgbClr val="434343"/>
                </a:solidFill>
                <a:latin typeface="Avenir"/>
                <a:ea typeface="Avenir"/>
                <a:cs typeface="Avenir"/>
                <a:sym typeface="Avenir"/>
              </a:rPr>
              <a:t>$30K </a:t>
            </a:r>
            <a:r>
              <a:rPr lang="en" sz="1100" dirty="0">
                <a:solidFill>
                  <a:srgbClr val="434343"/>
                </a:solidFill>
                <a:latin typeface="Avenir"/>
                <a:ea typeface="Avenir"/>
                <a:cs typeface="Avenir"/>
                <a:sym typeface="Avenir"/>
              </a:rPr>
              <a:t>remaining.</a:t>
            </a:r>
            <a:endParaRPr sz="1100" dirty="0">
              <a:solidFill>
                <a:srgbClr val="434343"/>
              </a:solidFill>
              <a:latin typeface="Avenir"/>
              <a:ea typeface="Avenir"/>
              <a:cs typeface="Avenir"/>
              <a:sym typeface="Avenir"/>
            </a:endParaRPr>
          </a:p>
        </p:txBody>
      </p:sp>
      <p:pic>
        <p:nvPicPr>
          <p:cNvPr id="327" name="Google Shape;327;p41"/>
          <p:cNvPicPr preferRelativeResize="0"/>
          <p:nvPr/>
        </p:nvPicPr>
        <p:blipFill>
          <a:blip r:embed="rId4">
            <a:alphaModFix/>
          </a:blip>
          <a:stretch>
            <a:fillRect/>
          </a:stretch>
        </p:blipFill>
        <p:spPr>
          <a:xfrm>
            <a:off x="5625000" y="645250"/>
            <a:ext cx="342900" cy="342900"/>
          </a:xfrm>
          <a:prstGeom prst="rect">
            <a:avLst/>
          </a:prstGeom>
          <a:noFill/>
          <a:ln>
            <a:noFill/>
          </a:ln>
        </p:spPr>
      </p:pic>
      <p:sp>
        <p:nvSpPr>
          <p:cNvPr id="328" name="Google Shape;328;p41"/>
          <p:cNvSpPr txBox="1"/>
          <p:nvPr/>
        </p:nvSpPr>
        <p:spPr>
          <a:xfrm>
            <a:off x="5967900" y="600026"/>
            <a:ext cx="2274400" cy="305700"/>
          </a:xfrm>
          <a:prstGeom prst="rect">
            <a:avLst/>
          </a:prstGeom>
          <a:noFill/>
          <a:ln>
            <a:noFill/>
          </a:ln>
        </p:spPr>
        <p:txBody>
          <a:bodyPr spcFirstLastPara="1" wrap="square" lIns="91425" tIns="91425" rIns="91425" bIns="91425" anchor="t" anchorCtr="0">
            <a:noAutofit/>
          </a:bodyPr>
          <a:lstStyle/>
          <a:p>
            <a:r>
              <a:rPr lang="en-GB" sz="1800" dirty="0" smtClean="0">
                <a:solidFill>
                  <a:srgbClr val="FFFFFF"/>
                </a:solidFill>
                <a:latin typeface="Avenir"/>
                <a:ea typeface="Avenir"/>
                <a:cs typeface="Avenir"/>
                <a:sym typeface="Avenir"/>
              </a:rPr>
              <a:t>Convertible Note </a:t>
            </a:r>
          </a:p>
          <a:p>
            <a:r>
              <a:rPr lang="en-GB" sz="1000" dirty="0" smtClean="0">
                <a:solidFill>
                  <a:srgbClr val="FFFFFF"/>
                </a:solidFill>
                <a:latin typeface="Avenir"/>
                <a:ea typeface="Avenir"/>
                <a:cs typeface="Avenir"/>
                <a:sym typeface="Avenir"/>
              </a:rPr>
              <a:t>and</a:t>
            </a:r>
            <a:endParaRPr sz="1000" dirty="0">
              <a:solidFill>
                <a:srgbClr val="FFFFFF"/>
              </a:solidFill>
              <a:latin typeface="Avenir"/>
              <a:ea typeface="Avenir"/>
              <a:cs typeface="Avenir"/>
              <a:sym typeface="Avenir"/>
            </a:endParaRPr>
          </a:p>
        </p:txBody>
      </p:sp>
      <p:pic>
        <p:nvPicPr>
          <p:cNvPr id="329" name="Google Shape;329;p41"/>
          <p:cNvPicPr preferRelativeResize="0"/>
          <p:nvPr/>
        </p:nvPicPr>
        <p:blipFill>
          <a:blip r:embed="rId5">
            <a:alphaModFix/>
          </a:blip>
          <a:stretch>
            <a:fillRect/>
          </a:stretch>
        </p:blipFill>
        <p:spPr>
          <a:xfrm>
            <a:off x="5625000" y="1488250"/>
            <a:ext cx="342900" cy="342900"/>
          </a:xfrm>
          <a:prstGeom prst="rect">
            <a:avLst/>
          </a:prstGeom>
          <a:noFill/>
          <a:ln>
            <a:noFill/>
          </a:ln>
        </p:spPr>
      </p:pic>
      <p:sp>
        <p:nvSpPr>
          <p:cNvPr id="330" name="Google Shape;330;p41"/>
          <p:cNvSpPr txBox="1"/>
          <p:nvPr/>
        </p:nvSpPr>
        <p:spPr>
          <a:xfrm>
            <a:off x="5967900" y="1294638"/>
            <a:ext cx="1693500" cy="305700"/>
          </a:xfrm>
          <a:prstGeom prst="rect">
            <a:avLst/>
          </a:prstGeom>
          <a:noFill/>
          <a:ln>
            <a:noFill/>
          </a:ln>
        </p:spPr>
        <p:txBody>
          <a:bodyPr spcFirstLastPara="1" wrap="square" lIns="91425" tIns="91425" rIns="91425" bIns="91425" anchor="t" anchorCtr="0">
            <a:noAutofit/>
          </a:bodyPr>
          <a:lstStyle/>
          <a:p>
            <a:pPr>
              <a:buSzPts val="1100"/>
            </a:pPr>
            <a:r>
              <a:rPr lang="en" sz="1000" dirty="0">
                <a:solidFill>
                  <a:srgbClr val="FFFFFF"/>
                </a:solidFill>
                <a:latin typeface="Avenir"/>
                <a:ea typeface="Avenir"/>
                <a:cs typeface="Avenir"/>
                <a:sym typeface="Avenir"/>
              </a:rPr>
              <a:t>Pre-sale </a:t>
            </a:r>
            <a:r>
              <a:rPr lang="en" sz="1000" dirty="0" smtClean="0">
                <a:solidFill>
                  <a:srgbClr val="FFFFFF"/>
                </a:solidFill>
                <a:latin typeface="Avenir"/>
                <a:ea typeface="Avenir"/>
                <a:cs typeface="Avenir"/>
                <a:sym typeface="Avenir"/>
              </a:rPr>
              <a:t>Tokens for</a:t>
            </a:r>
            <a:endParaRPr sz="1000" dirty="0">
              <a:solidFill>
                <a:srgbClr val="FFFFFF"/>
              </a:solidFill>
              <a:latin typeface="Avenir"/>
              <a:ea typeface="Avenir"/>
              <a:cs typeface="Avenir"/>
              <a:sym typeface="Avenir"/>
            </a:endParaRPr>
          </a:p>
          <a:p>
            <a:r>
              <a:rPr lang="en" sz="1800" dirty="0">
                <a:solidFill>
                  <a:srgbClr val="FFFFFF"/>
                </a:solidFill>
                <a:latin typeface="Avenir"/>
                <a:ea typeface="Avenir"/>
                <a:cs typeface="Avenir"/>
                <a:sym typeface="Avenir"/>
              </a:rPr>
              <a:t>$500,000 </a:t>
            </a:r>
            <a:endParaRPr sz="1800" dirty="0">
              <a:solidFill>
                <a:srgbClr val="FFFFFF"/>
              </a:solidFill>
              <a:latin typeface="Avenir"/>
              <a:ea typeface="Avenir"/>
              <a:cs typeface="Avenir"/>
              <a:sym typeface="Avenir"/>
            </a:endParaRPr>
          </a:p>
          <a:p>
            <a:endParaRPr sz="1000" dirty="0">
              <a:solidFill>
                <a:srgbClr val="FFFFFF"/>
              </a:solidFill>
              <a:latin typeface="Avenir"/>
              <a:ea typeface="Avenir"/>
              <a:cs typeface="Avenir"/>
              <a:sym typeface="Avenir"/>
            </a:endParaRPr>
          </a:p>
        </p:txBody>
      </p:sp>
      <p:sp>
        <p:nvSpPr>
          <p:cNvPr id="333" name="Google Shape;333;p41"/>
          <p:cNvSpPr txBox="1"/>
          <p:nvPr/>
        </p:nvSpPr>
        <p:spPr>
          <a:xfrm>
            <a:off x="2846600" y="3541916"/>
            <a:ext cx="2507700" cy="1158300"/>
          </a:xfrm>
          <a:prstGeom prst="rect">
            <a:avLst/>
          </a:prstGeom>
          <a:noFill/>
          <a:ln>
            <a:noFill/>
          </a:ln>
        </p:spPr>
        <p:txBody>
          <a:bodyPr spcFirstLastPara="1" wrap="square" lIns="91425" tIns="91425" rIns="91425" bIns="91425" anchor="t" anchorCtr="0">
            <a:noAutofit/>
          </a:bodyPr>
          <a:lstStyle/>
          <a:p>
            <a:r>
              <a:rPr lang="en" sz="1100" dirty="0" smtClean="0">
                <a:solidFill>
                  <a:srgbClr val="434343"/>
                </a:solidFill>
                <a:latin typeface="Avenir"/>
                <a:ea typeface="Avenir"/>
                <a:cs typeface="Avenir"/>
                <a:sym typeface="Avenir"/>
              </a:rPr>
              <a:t>IEO Hard Cap</a:t>
            </a:r>
            <a:endParaRPr sz="1100" dirty="0">
              <a:solidFill>
                <a:srgbClr val="434343"/>
              </a:solidFill>
              <a:latin typeface="Avenir"/>
              <a:ea typeface="Avenir"/>
              <a:cs typeface="Avenir"/>
              <a:sym typeface="Avenir"/>
            </a:endParaRPr>
          </a:p>
          <a:p>
            <a:r>
              <a:rPr lang="en" sz="3600" dirty="0">
                <a:solidFill>
                  <a:srgbClr val="434343"/>
                </a:solidFill>
                <a:latin typeface="Avenir"/>
                <a:ea typeface="Avenir"/>
                <a:cs typeface="Avenir"/>
                <a:sym typeface="Avenir"/>
              </a:rPr>
              <a:t>$25M ETH</a:t>
            </a:r>
            <a:endParaRPr sz="3600" dirty="0">
              <a:solidFill>
                <a:srgbClr val="434343"/>
              </a:solidFill>
              <a:latin typeface="Avenir"/>
              <a:ea typeface="Avenir"/>
              <a:cs typeface="Avenir"/>
              <a:sym typeface="Avenir"/>
            </a:endParaRPr>
          </a:p>
          <a:p>
            <a:r>
              <a:rPr lang="en" sz="1100" dirty="0">
                <a:solidFill>
                  <a:srgbClr val="434343"/>
                </a:solidFill>
                <a:latin typeface="Avenir"/>
                <a:ea typeface="Avenir"/>
                <a:cs typeface="Avenir"/>
                <a:sym typeface="Avenir"/>
              </a:rPr>
              <a:t>After 10K members verified on </a:t>
            </a:r>
            <a:r>
              <a:rPr lang="en" sz="1100" dirty="0" smtClean="0">
                <a:solidFill>
                  <a:srgbClr val="434343"/>
                </a:solidFill>
                <a:latin typeface="Avenir"/>
                <a:ea typeface="Avenir"/>
                <a:cs typeface="Avenir"/>
                <a:sym typeface="Avenir"/>
              </a:rPr>
              <a:t>whitelist</a:t>
            </a:r>
            <a:endParaRPr sz="1100" dirty="0">
              <a:solidFill>
                <a:srgbClr val="434343"/>
              </a:solidFill>
              <a:latin typeface="Avenir"/>
              <a:ea typeface="Avenir"/>
              <a:cs typeface="Avenir"/>
              <a:sym typeface="Avenir"/>
            </a:endParaRPr>
          </a:p>
        </p:txBody>
      </p:sp>
      <p:pic>
        <p:nvPicPr>
          <p:cNvPr id="334" name="Google Shape;334;p41" title="Points scored"/>
          <p:cNvPicPr preferRelativeResize="0"/>
          <p:nvPr/>
        </p:nvPicPr>
        <p:blipFill>
          <a:blip r:embed="rId6">
            <a:alphaModFix/>
          </a:blip>
          <a:stretch>
            <a:fillRect/>
          </a:stretch>
        </p:blipFill>
        <p:spPr>
          <a:xfrm>
            <a:off x="5625000" y="3098582"/>
            <a:ext cx="3307251" cy="2044969"/>
          </a:xfrm>
          <a:prstGeom prst="rect">
            <a:avLst/>
          </a:prstGeom>
          <a:noFill/>
          <a:ln>
            <a:noFill/>
          </a:ln>
        </p:spPr>
      </p:pic>
    </p:spTree>
    <p:extLst>
      <p:ext uri="{BB962C8B-B14F-4D97-AF65-F5344CB8AC3E}">
        <p14:creationId xmlns:p14="http://schemas.microsoft.com/office/powerpoint/2010/main" val="1919181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65"/>
          <p:cNvPicPr preferRelativeResize="0"/>
          <p:nvPr/>
        </p:nvPicPr>
        <p:blipFill rotWithShape="1">
          <a:blip r:embed="rId3">
            <a:alphaModFix/>
          </a:blip>
          <a:srcRect l="5555" r="5555"/>
          <a:stretch/>
        </p:blipFill>
        <p:spPr>
          <a:xfrm>
            <a:off x="0" y="0"/>
            <a:ext cx="9144000" cy="5143500"/>
          </a:xfrm>
          <a:prstGeom prst="rect">
            <a:avLst/>
          </a:prstGeom>
          <a:noFill/>
          <a:ln>
            <a:noFill/>
          </a:ln>
        </p:spPr>
      </p:pic>
      <p:sp>
        <p:nvSpPr>
          <p:cNvPr id="464" name="Google Shape;464;p65"/>
          <p:cNvSpPr txBox="1"/>
          <p:nvPr/>
        </p:nvSpPr>
        <p:spPr>
          <a:xfrm>
            <a:off x="220667" y="223814"/>
            <a:ext cx="8292000" cy="867000"/>
          </a:xfrm>
          <a:prstGeom prst="rect">
            <a:avLst/>
          </a:prstGeom>
          <a:noFill/>
          <a:ln>
            <a:noFill/>
          </a:ln>
          <a:effectLst>
            <a:outerShdw blurRad="714375" dist="19050" dir="5400000" algn="bl" rotWithShape="0">
              <a:srgbClr val="000000">
                <a:alpha val="25000"/>
              </a:srgbClr>
            </a:outerShdw>
          </a:effectLst>
        </p:spPr>
        <p:txBody>
          <a:bodyPr spcFirstLastPara="1" wrap="square" lIns="91425" tIns="91425" rIns="91425" bIns="91425" anchor="t" anchorCtr="0">
            <a:noAutofit/>
          </a:bodyPr>
          <a:lstStyle/>
          <a:p>
            <a:pPr marL="0" marR="25400" lvl="0" indent="0" algn="l" rtl="0">
              <a:spcBef>
                <a:spcPts val="0"/>
              </a:spcBef>
              <a:spcAft>
                <a:spcPts val="0"/>
              </a:spcAft>
              <a:buNone/>
            </a:pPr>
            <a:r>
              <a:rPr lang="en" sz="3000" b="1">
                <a:solidFill>
                  <a:schemeClr val="dk1"/>
                </a:solidFill>
                <a:highlight>
                  <a:srgbClr val="FFFFFF"/>
                </a:highlight>
                <a:latin typeface="Helvetica Neue"/>
                <a:ea typeface="Helvetica Neue"/>
                <a:cs typeface="Helvetica Neue"/>
                <a:sym typeface="Helvetica Neue"/>
              </a:rPr>
              <a:t> It’s Evolution!</a:t>
            </a:r>
            <a:r>
              <a:rPr lang="en" sz="3000" b="1">
                <a:solidFill>
                  <a:srgbClr val="FFFFFF"/>
                </a:solidFill>
                <a:highlight>
                  <a:srgbClr val="FFFFFF"/>
                </a:highlight>
                <a:latin typeface="Helvetica Neue"/>
                <a:ea typeface="Helvetica Neue"/>
                <a:cs typeface="Helvetica Neue"/>
                <a:sym typeface="Helvetica Neue"/>
              </a:rPr>
              <a:t>.</a:t>
            </a:r>
            <a:endParaRPr sz="2000" b="1">
              <a:solidFill>
                <a:srgbClr val="FFFFFF"/>
              </a:solidFill>
              <a:highlight>
                <a:srgbClr val="FFFFFF"/>
              </a:highlight>
              <a:latin typeface="Avenir"/>
              <a:ea typeface="Avenir"/>
              <a:cs typeface="Avenir"/>
              <a:sym typeface="Avenir"/>
            </a:endParaRPr>
          </a:p>
        </p:txBody>
      </p:sp>
      <p:sp>
        <p:nvSpPr>
          <p:cNvPr id="465" name="Google Shape;465;p65"/>
          <p:cNvSpPr txBox="1"/>
          <p:nvPr/>
        </p:nvSpPr>
        <p:spPr>
          <a:xfrm>
            <a:off x="220675" y="1824021"/>
            <a:ext cx="8292000" cy="538800"/>
          </a:xfrm>
          <a:prstGeom prst="rect">
            <a:avLst/>
          </a:prstGeom>
          <a:noFill/>
          <a:ln>
            <a:noFill/>
          </a:ln>
          <a:effectLst>
            <a:outerShdw blurRad="714375" dist="19050" dir="5400000" algn="bl" rotWithShape="0">
              <a:srgbClr val="000000">
                <a:alpha val="25000"/>
              </a:srgbClr>
            </a:outerShdw>
          </a:effectLst>
        </p:spPr>
        <p:txBody>
          <a:bodyPr spcFirstLastPara="1" wrap="square" lIns="91425" tIns="91425" rIns="91425" bIns="91425" anchor="t" anchorCtr="0">
            <a:noAutofit/>
          </a:bodyPr>
          <a:lstStyle/>
          <a:p>
            <a:pPr marL="0" marR="25400" lvl="0" indent="0" algn="l" rtl="0">
              <a:spcBef>
                <a:spcPts val="0"/>
              </a:spcBef>
              <a:spcAft>
                <a:spcPts val="0"/>
              </a:spcAft>
              <a:buNone/>
            </a:pPr>
            <a:r>
              <a:rPr lang="en" sz="2400" b="1">
                <a:solidFill>
                  <a:schemeClr val="dk1"/>
                </a:solidFill>
                <a:highlight>
                  <a:srgbClr val="FFFFFF"/>
                </a:highlight>
                <a:latin typeface="Helvetica Neue"/>
                <a:ea typeface="Helvetica Neue"/>
                <a:cs typeface="Helvetica Neue"/>
                <a:sym typeface="Helvetica Neue"/>
              </a:rPr>
              <a:t> Bitcoin defined the base money for the internet</a:t>
            </a:r>
            <a:r>
              <a:rPr lang="en" sz="2400" b="1">
                <a:solidFill>
                  <a:srgbClr val="FFFFFF"/>
                </a:solidFill>
                <a:highlight>
                  <a:srgbClr val="FFFFFF"/>
                </a:highlight>
                <a:latin typeface="Helvetica Neue"/>
                <a:ea typeface="Helvetica Neue"/>
                <a:cs typeface="Helvetica Neue"/>
                <a:sym typeface="Helvetica Neue"/>
              </a:rPr>
              <a:t>.</a:t>
            </a:r>
            <a:endParaRPr sz="2400" b="1">
              <a:solidFill>
                <a:srgbClr val="FFFFFF"/>
              </a:solidFill>
              <a:highlight>
                <a:srgbClr val="FFFFFF"/>
              </a:highlight>
              <a:latin typeface="Avenir"/>
              <a:ea typeface="Avenir"/>
              <a:cs typeface="Avenir"/>
              <a:sym typeface="Avenir"/>
            </a:endParaRPr>
          </a:p>
        </p:txBody>
      </p:sp>
      <p:sp>
        <p:nvSpPr>
          <p:cNvPr id="466" name="Google Shape;466;p65"/>
          <p:cNvSpPr txBox="1"/>
          <p:nvPr/>
        </p:nvSpPr>
        <p:spPr>
          <a:xfrm>
            <a:off x="220675" y="2662225"/>
            <a:ext cx="8674500" cy="538800"/>
          </a:xfrm>
          <a:prstGeom prst="rect">
            <a:avLst/>
          </a:prstGeom>
          <a:noFill/>
          <a:ln>
            <a:noFill/>
          </a:ln>
          <a:effectLst>
            <a:outerShdw blurRad="714375" dist="19050" dir="5400000" algn="bl" rotWithShape="0">
              <a:srgbClr val="000000">
                <a:alpha val="25000"/>
              </a:srgbClr>
            </a:outerShdw>
          </a:effectLst>
        </p:spPr>
        <p:txBody>
          <a:bodyPr spcFirstLastPara="1" wrap="square" lIns="91425" tIns="91425" rIns="91425" bIns="91425" anchor="t" anchorCtr="0">
            <a:noAutofit/>
          </a:bodyPr>
          <a:lstStyle/>
          <a:p>
            <a:pPr marL="0" marR="25400" lvl="0" indent="0" algn="l" rtl="0">
              <a:spcBef>
                <a:spcPts val="0"/>
              </a:spcBef>
              <a:spcAft>
                <a:spcPts val="0"/>
              </a:spcAft>
              <a:buNone/>
            </a:pPr>
            <a:r>
              <a:rPr lang="en" sz="3600" b="1" dirty="0">
                <a:solidFill>
                  <a:schemeClr val="dk1"/>
                </a:solidFill>
                <a:highlight>
                  <a:srgbClr val="FFFFFF"/>
                </a:highlight>
                <a:latin typeface="Helvetica Neue"/>
                <a:ea typeface="Helvetica Neue"/>
                <a:cs typeface="Helvetica Neue"/>
                <a:sym typeface="Helvetica Neue"/>
              </a:rPr>
              <a:t> SmartCredit.io enables</a:t>
            </a:r>
            <a:r>
              <a:rPr lang="en" sz="3600" b="1" dirty="0">
                <a:solidFill>
                  <a:srgbClr val="FFFFFF"/>
                </a:solidFill>
                <a:highlight>
                  <a:srgbClr val="FFFFFF"/>
                </a:highlight>
                <a:latin typeface="Helvetica Neue"/>
                <a:ea typeface="Helvetica Neue"/>
                <a:cs typeface="Helvetica Neue"/>
                <a:sym typeface="Helvetica Neue"/>
              </a:rPr>
              <a:t>.</a:t>
            </a:r>
            <a:r>
              <a:rPr lang="en" sz="3600" b="1" dirty="0">
                <a:solidFill>
                  <a:schemeClr val="dk1"/>
                </a:solidFill>
                <a:highlight>
                  <a:srgbClr val="FFFFFF"/>
                </a:highlight>
                <a:latin typeface="Helvetica Neue"/>
                <a:ea typeface="Helvetica Neue"/>
                <a:cs typeface="Helvetica Neue"/>
                <a:sym typeface="Helvetica Neue"/>
              </a:rPr>
              <a:t> </a:t>
            </a:r>
            <a:endParaRPr sz="3600" b="1" dirty="0">
              <a:solidFill>
                <a:schemeClr val="dk1"/>
              </a:solidFill>
              <a:highlight>
                <a:srgbClr val="FFFFFF"/>
              </a:highlight>
              <a:latin typeface="Helvetica Neue"/>
              <a:ea typeface="Helvetica Neue"/>
              <a:cs typeface="Helvetica Neue"/>
              <a:sym typeface="Helvetica Neue"/>
            </a:endParaRPr>
          </a:p>
          <a:p>
            <a:pPr marL="0" marR="25400" lvl="0" indent="0" algn="l" rtl="0">
              <a:spcBef>
                <a:spcPts val="0"/>
              </a:spcBef>
              <a:spcAft>
                <a:spcPts val="0"/>
              </a:spcAft>
              <a:buNone/>
            </a:pPr>
            <a:r>
              <a:rPr lang="en" sz="3600" b="1" dirty="0" smtClean="0">
                <a:solidFill>
                  <a:srgbClr val="FFFFFF"/>
                </a:solidFill>
                <a:highlight>
                  <a:srgbClr val="1F5799"/>
                </a:highlight>
                <a:latin typeface="Helvetica Neue"/>
                <a:ea typeface="Helvetica Neue"/>
                <a:cs typeface="Helvetica Neue"/>
                <a:sym typeface="Helvetica Neue"/>
              </a:rPr>
              <a:t>Transferable Interest Bearing Credit </a:t>
            </a:r>
            <a:r>
              <a:rPr lang="en" sz="3600" b="1" dirty="0">
                <a:solidFill>
                  <a:srgbClr val="FFFFFF"/>
                </a:solidFill>
                <a:highlight>
                  <a:srgbClr val="1F5799"/>
                </a:highlight>
                <a:latin typeface="Helvetica Neue"/>
                <a:ea typeface="Helvetica Neue"/>
                <a:cs typeface="Helvetica Neue"/>
                <a:sym typeface="Helvetica Neue"/>
              </a:rPr>
              <a:t>Money</a:t>
            </a:r>
            <a:r>
              <a:rPr lang="en" sz="3600" b="1" dirty="0">
                <a:solidFill>
                  <a:srgbClr val="1F5799"/>
                </a:solidFill>
                <a:highlight>
                  <a:srgbClr val="1F5799"/>
                </a:highlight>
                <a:latin typeface="Helvetica Neue"/>
                <a:ea typeface="Helvetica Neue"/>
                <a:cs typeface="Helvetica Neue"/>
                <a:sym typeface="Helvetica Neue"/>
              </a:rPr>
              <a:t>.</a:t>
            </a:r>
            <a:r>
              <a:rPr lang="en" sz="3600" b="1" dirty="0">
                <a:solidFill>
                  <a:schemeClr val="dk1"/>
                </a:solidFill>
                <a:highlight>
                  <a:srgbClr val="FFFFFF"/>
                </a:highlight>
                <a:latin typeface="Helvetica Neue"/>
                <a:ea typeface="Helvetica Neue"/>
                <a:cs typeface="Helvetica Neue"/>
                <a:sym typeface="Helvetica Neue"/>
              </a:rPr>
              <a:t> </a:t>
            </a:r>
            <a:endParaRPr sz="3600" b="1" dirty="0">
              <a:solidFill>
                <a:schemeClr val="dk1"/>
              </a:solidFill>
              <a:highlight>
                <a:srgbClr val="FFFFFF"/>
              </a:highlight>
              <a:latin typeface="Helvetica Neue"/>
              <a:ea typeface="Helvetica Neue"/>
              <a:cs typeface="Helvetica Neue"/>
              <a:sym typeface="Helvetica Neue"/>
            </a:endParaRPr>
          </a:p>
          <a:p>
            <a:pPr marL="0" marR="25400" lvl="0" indent="0" algn="l" rtl="0">
              <a:spcBef>
                <a:spcPts val="0"/>
              </a:spcBef>
              <a:spcAft>
                <a:spcPts val="0"/>
              </a:spcAft>
              <a:buNone/>
            </a:pPr>
            <a:r>
              <a:rPr lang="en" sz="3600" b="1" dirty="0">
                <a:solidFill>
                  <a:schemeClr val="dk1"/>
                </a:solidFill>
                <a:highlight>
                  <a:srgbClr val="FFFFFF"/>
                </a:highlight>
                <a:latin typeface="Helvetica Neue"/>
                <a:ea typeface="Helvetica Neue"/>
                <a:cs typeface="Helvetica Neue"/>
                <a:sym typeface="Helvetica Neue"/>
              </a:rPr>
              <a:t> for the internet</a:t>
            </a:r>
            <a:r>
              <a:rPr lang="en" sz="3600" b="1" dirty="0">
                <a:solidFill>
                  <a:srgbClr val="FFFFFF"/>
                </a:solidFill>
                <a:highlight>
                  <a:srgbClr val="FFFFFF"/>
                </a:highlight>
                <a:latin typeface="Helvetica Neue"/>
                <a:ea typeface="Helvetica Neue"/>
                <a:cs typeface="Helvetica Neue"/>
                <a:sym typeface="Helvetica Neue"/>
              </a:rPr>
              <a:t>.</a:t>
            </a:r>
            <a:endParaRPr sz="3600" b="1" dirty="0">
              <a:solidFill>
                <a:srgbClr val="FFFFFF"/>
              </a:solidFill>
              <a:highlight>
                <a:srgbClr val="FFFFFF"/>
              </a:highlight>
              <a:latin typeface="Avenir"/>
              <a:ea typeface="Avenir"/>
              <a:cs typeface="Avenir"/>
              <a:sym typeface="Aveni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7"/>
        <p:cNvGrpSpPr/>
        <p:nvPr/>
      </p:nvGrpSpPr>
      <p:grpSpPr>
        <a:xfrm>
          <a:off x="0" y="0"/>
          <a:ext cx="0" cy="0"/>
          <a:chOff x="0" y="0"/>
          <a:chExt cx="0" cy="0"/>
        </a:xfrm>
      </p:grpSpPr>
      <p:pic>
        <p:nvPicPr>
          <p:cNvPr id="218" name="Google Shape;218;p49"/>
          <p:cNvPicPr preferRelativeResize="0"/>
          <p:nvPr/>
        </p:nvPicPr>
        <p:blipFill rotWithShape="1">
          <a:blip r:embed="rId3">
            <a:alphaModFix/>
          </a:blip>
          <a:srcRect t="12786" b="12786"/>
          <a:stretch/>
        </p:blipFill>
        <p:spPr>
          <a:xfrm>
            <a:off x="0" y="0"/>
            <a:ext cx="9143999" cy="5143500"/>
          </a:xfrm>
          <a:prstGeom prst="rect">
            <a:avLst/>
          </a:prstGeom>
          <a:noFill/>
          <a:ln>
            <a:noFill/>
          </a:ln>
        </p:spPr>
      </p:pic>
      <p:sp>
        <p:nvSpPr>
          <p:cNvPr id="219" name="Google Shape;219;p49"/>
          <p:cNvSpPr txBox="1"/>
          <p:nvPr/>
        </p:nvSpPr>
        <p:spPr>
          <a:xfrm>
            <a:off x="220667" y="223814"/>
            <a:ext cx="8292000" cy="867000"/>
          </a:xfrm>
          <a:prstGeom prst="rect">
            <a:avLst/>
          </a:prstGeom>
          <a:noFill/>
          <a:ln>
            <a:noFill/>
          </a:ln>
          <a:effectLst>
            <a:outerShdw blurRad="714375" dist="19050" dir="5400000" algn="bl" rotWithShape="0">
              <a:srgbClr val="000000">
                <a:alpha val="25000"/>
              </a:srgbClr>
            </a:outerShdw>
          </a:effectLst>
        </p:spPr>
        <p:txBody>
          <a:bodyPr spcFirstLastPara="1" wrap="square" lIns="91425" tIns="91425" rIns="91425" bIns="91425" anchor="t" anchorCtr="0">
            <a:noAutofit/>
          </a:bodyPr>
          <a:lstStyle/>
          <a:p>
            <a:pPr marL="0" marR="25400" lvl="0" indent="0" algn="l" rtl="0">
              <a:spcBef>
                <a:spcPts val="0"/>
              </a:spcBef>
              <a:spcAft>
                <a:spcPts val="0"/>
              </a:spcAft>
              <a:buNone/>
            </a:pPr>
            <a:r>
              <a:rPr lang="en" sz="3600" b="1">
                <a:highlight>
                  <a:srgbClr val="FFFFFF"/>
                </a:highlight>
                <a:latin typeface="Helvetica Neue"/>
                <a:ea typeface="Helvetica Neue"/>
                <a:cs typeface="Helvetica Neue"/>
                <a:sym typeface="Helvetica Neue"/>
              </a:rPr>
              <a:t> For 5000 years, societies have been</a:t>
            </a:r>
            <a:r>
              <a:rPr lang="en" sz="3600" b="1">
                <a:solidFill>
                  <a:srgbClr val="FFFFFF"/>
                </a:solidFill>
                <a:highlight>
                  <a:srgbClr val="FFFFFF"/>
                </a:highlight>
                <a:latin typeface="Helvetica Neue"/>
                <a:ea typeface="Helvetica Neue"/>
                <a:cs typeface="Helvetica Neue"/>
                <a:sym typeface="Helvetica Neue"/>
              </a:rPr>
              <a:t>.</a:t>
            </a:r>
            <a:endParaRPr sz="3600" b="1">
              <a:solidFill>
                <a:srgbClr val="FFFFFF"/>
              </a:solidFill>
              <a:highlight>
                <a:srgbClr val="FFFFFF"/>
              </a:highlight>
              <a:latin typeface="Helvetica Neue"/>
              <a:ea typeface="Helvetica Neue"/>
              <a:cs typeface="Helvetica Neue"/>
              <a:sym typeface="Helvetica Neue"/>
            </a:endParaRPr>
          </a:p>
          <a:p>
            <a:pPr marL="0" marR="25400" lvl="0" indent="0" algn="l" rtl="0">
              <a:spcBef>
                <a:spcPts val="0"/>
              </a:spcBef>
              <a:spcAft>
                <a:spcPts val="0"/>
              </a:spcAft>
              <a:buNone/>
            </a:pPr>
            <a:r>
              <a:rPr lang="en" sz="3600" b="1">
                <a:highlight>
                  <a:srgbClr val="FFFFFF"/>
                </a:highlight>
                <a:latin typeface="Helvetica Neue"/>
                <a:ea typeface="Helvetica Neue"/>
                <a:cs typeface="Helvetica Neue"/>
                <a:sym typeface="Helvetica Neue"/>
              </a:rPr>
              <a:t> built on credit</a:t>
            </a:r>
            <a:r>
              <a:rPr lang="en" sz="3600" b="1">
                <a:solidFill>
                  <a:srgbClr val="FFFFFF"/>
                </a:solidFill>
                <a:highlight>
                  <a:srgbClr val="FFFFFF"/>
                </a:highlight>
                <a:latin typeface="Helvetica Neue"/>
                <a:ea typeface="Helvetica Neue"/>
                <a:cs typeface="Helvetica Neue"/>
                <a:sym typeface="Helvetica Neue"/>
              </a:rPr>
              <a:t>.</a:t>
            </a:r>
            <a:endParaRPr sz="3600" b="1">
              <a:solidFill>
                <a:srgbClr val="FFFFFF"/>
              </a:solidFill>
              <a:highlight>
                <a:srgbClr val="FFFFFF"/>
              </a:highlight>
              <a:latin typeface="Avenir"/>
              <a:ea typeface="Avenir"/>
              <a:cs typeface="Avenir"/>
              <a:sym typeface="Avenir"/>
            </a:endParaRPr>
          </a:p>
        </p:txBody>
      </p:sp>
      <p:sp>
        <p:nvSpPr>
          <p:cNvPr id="220" name="Google Shape;220;p49"/>
          <p:cNvSpPr txBox="1"/>
          <p:nvPr/>
        </p:nvSpPr>
        <p:spPr>
          <a:xfrm>
            <a:off x="220667" y="2458402"/>
            <a:ext cx="8292000" cy="867000"/>
          </a:xfrm>
          <a:prstGeom prst="rect">
            <a:avLst/>
          </a:prstGeom>
          <a:noFill/>
          <a:ln>
            <a:noFill/>
          </a:ln>
          <a:effectLst>
            <a:outerShdw blurRad="714375" dist="19050" dir="5400000" algn="bl" rotWithShape="0">
              <a:srgbClr val="000000">
                <a:alpha val="25000"/>
              </a:srgbClr>
            </a:outerShdw>
          </a:effectLst>
        </p:spPr>
        <p:txBody>
          <a:bodyPr spcFirstLastPara="1" wrap="square" lIns="91425" tIns="91425" rIns="91425" bIns="91425" anchor="t" anchorCtr="0">
            <a:noAutofit/>
          </a:bodyPr>
          <a:lstStyle/>
          <a:p>
            <a:pPr marL="0" marR="25400" lvl="0" indent="0" algn="l" rtl="0">
              <a:spcBef>
                <a:spcPts val="0"/>
              </a:spcBef>
              <a:spcAft>
                <a:spcPts val="0"/>
              </a:spcAft>
              <a:buNone/>
            </a:pPr>
            <a:r>
              <a:rPr lang="en" sz="3600" b="1">
                <a:highlight>
                  <a:srgbClr val="FFFFFF"/>
                </a:highlight>
                <a:latin typeface="Helvetica Neue"/>
                <a:ea typeface="Helvetica Neue"/>
                <a:cs typeface="Helvetica Neue"/>
                <a:sym typeface="Helvetica Neue"/>
              </a:rPr>
              <a:t> Today, over 85%</a:t>
            </a:r>
            <a:r>
              <a:rPr lang="en" sz="3600" b="1">
                <a:solidFill>
                  <a:srgbClr val="FFFFFF"/>
                </a:solidFill>
                <a:highlight>
                  <a:srgbClr val="FFFFFF"/>
                </a:highlight>
                <a:latin typeface="Helvetica Neue"/>
                <a:ea typeface="Helvetica Neue"/>
                <a:cs typeface="Helvetica Neue"/>
                <a:sym typeface="Helvetica Neue"/>
              </a:rPr>
              <a:t>.</a:t>
            </a:r>
            <a:r>
              <a:rPr lang="en" sz="3600" b="1">
                <a:highlight>
                  <a:srgbClr val="FFFFFF"/>
                </a:highlight>
                <a:latin typeface="Helvetica Neue"/>
                <a:ea typeface="Helvetica Neue"/>
                <a:cs typeface="Helvetica Neue"/>
                <a:sym typeface="Helvetica Neue"/>
              </a:rPr>
              <a:t> </a:t>
            </a:r>
            <a:endParaRPr sz="3600" b="1">
              <a:highlight>
                <a:srgbClr val="FFFFFF"/>
              </a:highlight>
              <a:latin typeface="Helvetica Neue"/>
              <a:ea typeface="Helvetica Neue"/>
              <a:cs typeface="Helvetica Neue"/>
              <a:sym typeface="Helvetica Neue"/>
            </a:endParaRPr>
          </a:p>
          <a:p>
            <a:pPr marL="0" marR="25400" lvl="0" indent="0" algn="l" rtl="0">
              <a:spcBef>
                <a:spcPts val="0"/>
              </a:spcBef>
              <a:spcAft>
                <a:spcPts val="0"/>
              </a:spcAft>
              <a:buNone/>
            </a:pPr>
            <a:r>
              <a:rPr lang="en" sz="3600" b="1">
                <a:highlight>
                  <a:srgbClr val="FFFFFF"/>
                </a:highlight>
                <a:latin typeface="Helvetica Neue"/>
                <a:ea typeface="Helvetica Neue"/>
                <a:cs typeface="Helvetica Neue"/>
                <a:sym typeface="Helvetica Neue"/>
              </a:rPr>
              <a:t> of global spend</a:t>
            </a:r>
            <a:r>
              <a:rPr lang="en" sz="3600" b="1">
                <a:solidFill>
                  <a:srgbClr val="FFFFFF"/>
                </a:solidFill>
                <a:highlight>
                  <a:srgbClr val="FFFFFF"/>
                </a:highlight>
                <a:latin typeface="Helvetica Neue"/>
                <a:ea typeface="Helvetica Neue"/>
                <a:cs typeface="Helvetica Neue"/>
                <a:sym typeface="Helvetica Neue"/>
              </a:rPr>
              <a:t>.</a:t>
            </a:r>
            <a:r>
              <a:rPr lang="en" sz="3600" b="1">
                <a:highlight>
                  <a:srgbClr val="FFFFFF"/>
                </a:highlight>
                <a:latin typeface="Helvetica Neue"/>
                <a:ea typeface="Helvetica Neue"/>
                <a:cs typeface="Helvetica Neue"/>
                <a:sym typeface="Helvetica Neue"/>
              </a:rPr>
              <a:t> </a:t>
            </a:r>
            <a:endParaRPr sz="3600" b="1">
              <a:highlight>
                <a:srgbClr val="FFFFFF"/>
              </a:highlight>
              <a:latin typeface="Helvetica Neue"/>
              <a:ea typeface="Helvetica Neue"/>
              <a:cs typeface="Helvetica Neue"/>
              <a:sym typeface="Helvetica Neue"/>
            </a:endParaRPr>
          </a:p>
          <a:p>
            <a:pPr marL="0" marR="25400" lvl="0" indent="0" algn="l" rtl="0">
              <a:spcBef>
                <a:spcPts val="0"/>
              </a:spcBef>
              <a:spcAft>
                <a:spcPts val="0"/>
              </a:spcAft>
              <a:buNone/>
            </a:pPr>
            <a:r>
              <a:rPr lang="en" sz="3600" b="1">
                <a:highlight>
                  <a:srgbClr val="FFFFFF"/>
                </a:highlight>
                <a:latin typeface="Helvetica Neue"/>
                <a:ea typeface="Helvetica Neue"/>
                <a:cs typeface="Helvetica Neue"/>
                <a:sym typeface="Helvetica Neue"/>
              </a:rPr>
              <a:t> is on credit</a:t>
            </a:r>
            <a:r>
              <a:rPr lang="en" sz="3600" b="1">
                <a:solidFill>
                  <a:srgbClr val="FFFFFF"/>
                </a:solidFill>
                <a:highlight>
                  <a:srgbClr val="FFFFFF"/>
                </a:highlight>
                <a:latin typeface="Helvetica Neue"/>
                <a:ea typeface="Helvetica Neue"/>
                <a:cs typeface="Helvetica Neue"/>
                <a:sym typeface="Helvetica Neue"/>
              </a:rPr>
              <a:t>.</a:t>
            </a:r>
            <a:endParaRPr sz="3600" b="1">
              <a:solidFill>
                <a:srgbClr val="FFFFFF"/>
              </a:solidFill>
              <a:highlight>
                <a:srgbClr val="FFFFFF"/>
              </a:highlight>
              <a:latin typeface="Avenir"/>
              <a:ea typeface="Avenir"/>
              <a:cs typeface="Avenir"/>
              <a:sym typeface="Aveni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4"/>
        <p:cNvGrpSpPr/>
        <p:nvPr/>
      </p:nvGrpSpPr>
      <p:grpSpPr>
        <a:xfrm>
          <a:off x="0" y="0"/>
          <a:ext cx="0" cy="0"/>
          <a:chOff x="0" y="0"/>
          <a:chExt cx="0" cy="0"/>
        </a:xfrm>
      </p:grpSpPr>
      <p:pic>
        <p:nvPicPr>
          <p:cNvPr id="225" name="Google Shape;225;p5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26" name="Google Shape;226;p50"/>
          <p:cNvSpPr txBox="1"/>
          <p:nvPr/>
        </p:nvSpPr>
        <p:spPr>
          <a:xfrm>
            <a:off x="439360" y="3118781"/>
            <a:ext cx="8520600" cy="752400"/>
          </a:xfrm>
          <a:prstGeom prst="rect">
            <a:avLst/>
          </a:prstGeom>
          <a:noFill/>
          <a:ln>
            <a:noFill/>
          </a:ln>
        </p:spPr>
        <p:txBody>
          <a:bodyPr spcFirstLastPara="1" wrap="square" lIns="91425" tIns="91425" rIns="91425" bIns="91425" anchor="ctr" anchorCtr="0">
            <a:noAutofit/>
          </a:bodyPr>
          <a:lstStyle/>
          <a:p>
            <a:pPr marL="0" marR="25400" lvl="0" indent="0" algn="l" rtl="0">
              <a:spcBef>
                <a:spcPts val="0"/>
              </a:spcBef>
              <a:spcAft>
                <a:spcPts val="0"/>
              </a:spcAft>
              <a:buNone/>
            </a:pPr>
            <a:r>
              <a:rPr lang="en" sz="4800" b="1" dirty="0">
                <a:highlight>
                  <a:srgbClr val="FFFFFF"/>
                </a:highlight>
                <a:latin typeface="Helvetica Neue"/>
                <a:ea typeface="Helvetica Neue"/>
                <a:cs typeface="Helvetica Neue"/>
                <a:sym typeface="Helvetica Neue"/>
              </a:rPr>
              <a:t> But where </a:t>
            </a:r>
            <a:r>
              <a:rPr lang="en" sz="4800" b="1" dirty="0" smtClean="0">
                <a:highlight>
                  <a:srgbClr val="FFFFFF"/>
                </a:highlight>
                <a:latin typeface="Helvetica Neue"/>
                <a:ea typeface="Helvetica Neue"/>
                <a:cs typeface="Helvetica Neue"/>
                <a:sym typeface="Helvetica Neue"/>
              </a:rPr>
              <a:t>is tokenized, transferable P2P credit</a:t>
            </a:r>
            <a:r>
              <a:rPr lang="en" sz="4800" b="1" dirty="0" smtClean="0">
                <a:solidFill>
                  <a:srgbClr val="FFFFFF"/>
                </a:solidFill>
                <a:highlight>
                  <a:srgbClr val="FFFFFF"/>
                </a:highlight>
                <a:latin typeface="Helvetica Neue"/>
                <a:ea typeface="Helvetica Neue"/>
                <a:cs typeface="Helvetica Neue"/>
                <a:sym typeface="Helvetica Neue"/>
              </a:rPr>
              <a:t>. </a:t>
            </a:r>
            <a:endParaRPr sz="4800" b="1" dirty="0">
              <a:solidFill>
                <a:srgbClr val="FFFFFF"/>
              </a:solidFill>
              <a:highlight>
                <a:srgbClr val="FFFFFF"/>
              </a:highlight>
              <a:latin typeface="Helvetica Neue"/>
              <a:ea typeface="Helvetica Neue"/>
              <a:cs typeface="Helvetica Neue"/>
              <a:sym typeface="Helvetica Neue"/>
            </a:endParaRPr>
          </a:p>
          <a:p>
            <a:pPr marL="0" marR="25400" lvl="0" indent="0" algn="l" rtl="0">
              <a:spcBef>
                <a:spcPts val="0"/>
              </a:spcBef>
              <a:spcAft>
                <a:spcPts val="0"/>
              </a:spcAft>
              <a:buNone/>
            </a:pPr>
            <a:r>
              <a:rPr lang="en" sz="4800" b="1" dirty="0">
                <a:highlight>
                  <a:srgbClr val="FFFFFF"/>
                </a:highlight>
                <a:latin typeface="Helvetica Neue"/>
                <a:ea typeface="Helvetica Neue"/>
                <a:cs typeface="Helvetica Neue"/>
                <a:sym typeface="Helvetica Neue"/>
              </a:rPr>
              <a:t> in the crypto sphere?</a:t>
            </a:r>
            <a:r>
              <a:rPr lang="en" sz="4800" b="1" dirty="0">
                <a:solidFill>
                  <a:srgbClr val="FFFFFF"/>
                </a:solidFill>
                <a:highlight>
                  <a:srgbClr val="FFFFFF"/>
                </a:highlight>
                <a:latin typeface="Helvetica Neue"/>
                <a:ea typeface="Helvetica Neue"/>
                <a:cs typeface="Helvetica Neue"/>
                <a:sym typeface="Helvetica Neue"/>
              </a:rPr>
              <a:t>.</a:t>
            </a:r>
            <a:endParaRPr sz="4800" b="1" dirty="0">
              <a:solidFill>
                <a:srgbClr val="FFFFFF"/>
              </a:solidFill>
              <a:highlight>
                <a:srgbClr val="FFFFFF"/>
              </a:highlight>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254C"/>
        </a:solidFill>
        <a:effectLst/>
      </p:bgPr>
    </p:bg>
    <p:spTree>
      <p:nvGrpSpPr>
        <p:cNvPr id="1" name="Shape 262"/>
        <p:cNvGrpSpPr/>
        <p:nvPr/>
      </p:nvGrpSpPr>
      <p:grpSpPr>
        <a:xfrm>
          <a:off x="0" y="0"/>
          <a:ext cx="0" cy="0"/>
          <a:chOff x="0" y="0"/>
          <a:chExt cx="0" cy="0"/>
        </a:xfrm>
      </p:grpSpPr>
      <p:sp>
        <p:nvSpPr>
          <p:cNvPr id="282" name="Google Shape;282;p53"/>
          <p:cNvSpPr txBox="1"/>
          <p:nvPr/>
        </p:nvSpPr>
        <p:spPr>
          <a:xfrm>
            <a:off x="220667" y="223814"/>
            <a:ext cx="9180720" cy="867000"/>
          </a:xfrm>
          <a:prstGeom prst="rect">
            <a:avLst/>
          </a:prstGeom>
          <a:noFill/>
          <a:ln>
            <a:noFill/>
          </a:ln>
        </p:spPr>
        <p:txBody>
          <a:bodyPr spcFirstLastPara="1" wrap="square" lIns="91425" tIns="91425" rIns="91425" bIns="91425" anchor="t" anchorCtr="0">
            <a:noAutofit/>
          </a:bodyPr>
          <a:lstStyle/>
          <a:p>
            <a:pPr marR="25400"/>
            <a:r>
              <a:rPr lang="en-GB" sz="3000" b="1" dirty="0" smtClean="0">
                <a:solidFill>
                  <a:srgbClr val="FFFFFF"/>
                </a:solidFill>
                <a:latin typeface="Helvetica Neue"/>
                <a:ea typeface="Helvetica Neue"/>
                <a:cs typeface="Helvetica Neue"/>
                <a:sym typeface="Helvetica Neue"/>
              </a:rPr>
              <a:t>Problem </a:t>
            </a:r>
            <a:r>
              <a:rPr lang="en" sz="3000" b="1" dirty="0">
                <a:solidFill>
                  <a:srgbClr val="FFFFFF"/>
                </a:solidFill>
                <a:latin typeface="Helvetica Neue"/>
                <a:ea typeface="Helvetica Neue"/>
                <a:cs typeface="Helvetica Neue"/>
                <a:sym typeface="Helvetica Neue"/>
              </a:rPr>
              <a:t>–</a:t>
            </a:r>
            <a:r>
              <a:rPr lang="en-GB" sz="3000" b="1" dirty="0" smtClean="0">
                <a:solidFill>
                  <a:srgbClr val="FFFFFF"/>
                </a:solidFill>
                <a:latin typeface="Helvetica Neue"/>
                <a:ea typeface="Helvetica Neue"/>
                <a:cs typeface="Helvetica Neue"/>
                <a:sym typeface="Helvetica Neue"/>
              </a:rPr>
              <a:t> </a:t>
            </a:r>
            <a:r>
              <a:rPr lang="en-GB" sz="3000" b="1" dirty="0">
                <a:solidFill>
                  <a:srgbClr val="FFFFFF"/>
                </a:solidFill>
                <a:latin typeface="Helvetica Neue"/>
                <a:ea typeface="Helvetica Neue"/>
                <a:cs typeface="Helvetica Neue"/>
                <a:sym typeface="Helvetica Neue"/>
              </a:rPr>
              <a:t>No transferability of credit</a:t>
            </a:r>
          </a:p>
        </p:txBody>
      </p:sp>
      <p:sp>
        <p:nvSpPr>
          <p:cNvPr id="41" name="Google Shape;199;p33"/>
          <p:cNvSpPr/>
          <p:nvPr/>
        </p:nvSpPr>
        <p:spPr>
          <a:xfrm>
            <a:off x="251345" y="1220560"/>
            <a:ext cx="4323000" cy="3135680"/>
          </a:xfrm>
          <a:prstGeom prst="rect">
            <a:avLst/>
          </a:prstGeom>
          <a:solidFill>
            <a:srgbClr val="E7E6E6"/>
          </a:solidFill>
          <a:ln w="19050" cap="flat" cmpd="sng">
            <a:solidFill>
              <a:srgbClr val="18244D"/>
            </a:solidFill>
            <a:prstDash val="lgDash"/>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latin typeface="Avenir"/>
            </a:endParaRPr>
          </a:p>
        </p:txBody>
      </p:sp>
      <p:sp>
        <p:nvSpPr>
          <p:cNvPr id="42" name="Google Shape;198;p33"/>
          <p:cNvSpPr/>
          <p:nvPr/>
        </p:nvSpPr>
        <p:spPr>
          <a:xfrm>
            <a:off x="4574346" y="1220559"/>
            <a:ext cx="3742481" cy="3135680"/>
          </a:xfrm>
          <a:prstGeom prst="rect">
            <a:avLst/>
          </a:prstGeom>
          <a:solidFill>
            <a:srgbClr val="5B9BD5">
              <a:lumMod val="60000"/>
              <a:lumOff val="40000"/>
            </a:srgbClr>
          </a:solidFill>
          <a:ln w="19050" cap="flat" cmpd="sng">
            <a:solidFill>
              <a:srgbClr val="23599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latin typeface="Avenir"/>
            </a:endParaRPr>
          </a:p>
        </p:txBody>
      </p:sp>
      <p:grpSp>
        <p:nvGrpSpPr>
          <p:cNvPr id="43" name="Google Shape;201;p33"/>
          <p:cNvGrpSpPr/>
          <p:nvPr/>
        </p:nvGrpSpPr>
        <p:grpSpPr>
          <a:xfrm>
            <a:off x="500108" y="1672450"/>
            <a:ext cx="6180178" cy="2066511"/>
            <a:chOff x="551313" y="1643625"/>
            <a:chExt cx="6116312" cy="1769807"/>
          </a:xfrm>
        </p:grpSpPr>
        <p:sp>
          <p:nvSpPr>
            <p:cNvPr id="44" name="Google Shape;202;p33"/>
            <p:cNvSpPr/>
            <p:nvPr/>
          </p:nvSpPr>
          <p:spPr>
            <a:xfrm>
              <a:off x="551350" y="1643625"/>
              <a:ext cx="1185900" cy="530700"/>
            </a:xfrm>
            <a:prstGeom prst="ellipse">
              <a:avLst/>
            </a:prstGeom>
            <a:solidFill>
              <a:srgbClr val="FFFFFF"/>
            </a:solidFill>
            <a:ln w="9525" cap="flat" cmpd="sng">
              <a:solidFill>
                <a:srgbClr val="18244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dirty="0" smtClean="0">
                  <a:ln>
                    <a:noFill/>
                  </a:ln>
                  <a:solidFill>
                    <a:sysClr val="windowText" lastClr="000000"/>
                  </a:solidFill>
                  <a:effectLst/>
                  <a:uLnTx/>
                  <a:uFillTx/>
                  <a:latin typeface="Avenir"/>
                  <a:ea typeface="Avenir"/>
                  <a:cs typeface="Avenir"/>
                  <a:sym typeface="Avenir"/>
                </a:rPr>
                <a:t>Borrower 1</a:t>
              </a:r>
              <a:endParaRPr kumimoji="0" sz="1000" b="0" i="0" u="none" strike="noStrike" kern="0" cap="none" spc="0" normalizeH="0" baseline="0" noProof="0" dirty="0" smtClean="0">
                <a:ln>
                  <a:noFill/>
                </a:ln>
                <a:solidFill>
                  <a:sysClr val="windowText" lastClr="000000"/>
                </a:solidFill>
                <a:effectLst/>
                <a:uLnTx/>
                <a:uFillTx/>
                <a:latin typeface="Avenir"/>
                <a:ea typeface="Avenir"/>
                <a:cs typeface="Avenir"/>
                <a:sym typeface="Avenir"/>
              </a:endParaRPr>
            </a:p>
          </p:txBody>
        </p:sp>
        <p:sp>
          <p:nvSpPr>
            <p:cNvPr id="45" name="Google Shape;203;p33"/>
            <p:cNvSpPr/>
            <p:nvPr/>
          </p:nvSpPr>
          <p:spPr>
            <a:xfrm>
              <a:off x="551313" y="2882732"/>
              <a:ext cx="1185900" cy="530700"/>
            </a:xfrm>
            <a:prstGeom prst="ellipse">
              <a:avLst/>
            </a:prstGeom>
            <a:solidFill>
              <a:srgbClr val="FFFFFF"/>
            </a:solidFill>
            <a:ln w="9525" cap="flat" cmpd="sng">
              <a:solidFill>
                <a:srgbClr val="18244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dirty="0" smtClean="0">
                  <a:ln>
                    <a:noFill/>
                  </a:ln>
                  <a:solidFill>
                    <a:sysClr val="windowText" lastClr="000000"/>
                  </a:solidFill>
                  <a:effectLst/>
                  <a:uLnTx/>
                  <a:uFillTx/>
                  <a:latin typeface="Avenir"/>
                  <a:ea typeface="Avenir"/>
                  <a:cs typeface="Avenir"/>
                  <a:sym typeface="Avenir"/>
                </a:rPr>
                <a:t>Borrower 2</a:t>
              </a:r>
              <a:endParaRPr kumimoji="0" sz="1000" b="0" i="0" u="none" strike="noStrike" kern="0" cap="none" spc="0" normalizeH="0" baseline="0" noProof="0" dirty="0" smtClean="0">
                <a:ln>
                  <a:noFill/>
                </a:ln>
                <a:solidFill>
                  <a:sysClr val="windowText" lastClr="000000"/>
                </a:solidFill>
                <a:effectLst/>
                <a:uLnTx/>
                <a:uFillTx/>
                <a:latin typeface="Avenir"/>
                <a:ea typeface="Avenir"/>
                <a:cs typeface="Avenir"/>
                <a:sym typeface="Avenir"/>
              </a:endParaRPr>
            </a:p>
          </p:txBody>
        </p:sp>
        <p:sp>
          <p:nvSpPr>
            <p:cNvPr id="46" name="Google Shape;204;p33"/>
            <p:cNvSpPr/>
            <p:nvPr/>
          </p:nvSpPr>
          <p:spPr>
            <a:xfrm>
              <a:off x="2932488" y="2822956"/>
              <a:ext cx="1185900" cy="530700"/>
            </a:xfrm>
            <a:prstGeom prst="ellipse">
              <a:avLst/>
            </a:prstGeom>
            <a:solidFill>
              <a:srgbClr val="FFFFFF"/>
            </a:solidFill>
            <a:ln w="9525" cap="flat" cmpd="sng">
              <a:solidFill>
                <a:srgbClr val="18244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smtClean="0">
                  <a:ln>
                    <a:noFill/>
                  </a:ln>
                  <a:solidFill>
                    <a:sysClr val="windowText" lastClr="000000"/>
                  </a:solidFill>
                  <a:effectLst/>
                  <a:uLnTx/>
                  <a:uFillTx/>
                  <a:latin typeface="Avenir"/>
                  <a:ea typeface="Avenir"/>
                  <a:cs typeface="Avenir"/>
                  <a:sym typeface="Avenir"/>
                </a:rPr>
                <a:t>Lender 2</a:t>
              </a:r>
              <a:endParaRPr kumimoji="0" sz="1000" b="0" i="0" u="none" strike="noStrike" kern="0" cap="none" spc="0" normalizeH="0" baseline="0" noProof="0" smtClean="0">
                <a:ln>
                  <a:noFill/>
                </a:ln>
                <a:solidFill>
                  <a:sysClr val="windowText" lastClr="000000"/>
                </a:solidFill>
                <a:effectLst/>
                <a:uLnTx/>
                <a:uFillTx/>
                <a:latin typeface="Avenir"/>
                <a:ea typeface="Avenir"/>
                <a:cs typeface="Avenir"/>
                <a:sym typeface="Avenir"/>
              </a:endParaRPr>
            </a:p>
          </p:txBody>
        </p:sp>
        <p:sp>
          <p:nvSpPr>
            <p:cNvPr id="47" name="Google Shape;205;p33"/>
            <p:cNvSpPr/>
            <p:nvPr/>
          </p:nvSpPr>
          <p:spPr>
            <a:xfrm>
              <a:off x="5481725" y="1643625"/>
              <a:ext cx="1185900" cy="530700"/>
            </a:xfrm>
            <a:prstGeom prst="ellipse">
              <a:avLst/>
            </a:prstGeom>
            <a:solidFill>
              <a:srgbClr val="E7E6E6"/>
            </a:solidFill>
            <a:ln w="9525" cap="flat" cmpd="sng">
              <a:solidFill>
                <a:srgbClr val="18244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smtClean="0">
                  <a:ln>
                    <a:noFill/>
                  </a:ln>
                  <a:solidFill>
                    <a:sysClr val="windowText" lastClr="000000"/>
                  </a:solidFill>
                  <a:effectLst/>
                  <a:uLnTx/>
                  <a:uFillTx/>
                  <a:latin typeface="Avenir"/>
                  <a:ea typeface="Avenir"/>
                  <a:cs typeface="Avenir"/>
                  <a:sym typeface="Avenir"/>
                </a:rPr>
                <a:t>3rd Party</a:t>
              </a:r>
              <a:endParaRPr kumimoji="0" sz="1000" b="0" i="0" u="none" strike="noStrike" kern="0" cap="none" spc="0" normalizeH="0" baseline="0" noProof="0" smtClean="0">
                <a:ln>
                  <a:noFill/>
                </a:ln>
                <a:solidFill>
                  <a:sysClr val="windowText" lastClr="000000"/>
                </a:solidFill>
                <a:effectLst/>
                <a:uLnTx/>
                <a:uFillTx/>
                <a:latin typeface="Avenir"/>
                <a:ea typeface="Avenir"/>
                <a:cs typeface="Avenir"/>
                <a:sym typeface="Avenir"/>
              </a:endParaRPr>
            </a:p>
          </p:txBody>
        </p:sp>
        <p:sp>
          <p:nvSpPr>
            <p:cNvPr id="48" name="Google Shape;206;p33"/>
            <p:cNvSpPr/>
            <p:nvPr/>
          </p:nvSpPr>
          <p:spPr>
            <a:xfrm>
              <a:off x="5481725" y="2822956"/>
              <a:ext cx="1185900" cy="530700"/>
            </a:xfrm>
            <a:prstGeom prst="ellipse">
              <a:avLst/>
            </a:prstGeom>
            <a:solidFill>
              <a:srgbClr val="E7E6E6"/>
            </a:solidFill>
            <a:ln w="9525" cap="flat" cmpd="sng">
              <a:solidFill>
                <a:srgbClr val="18244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smtClean="0">
                  <a:ln>
                    <a:noFill/>
                  </a:ln>
                  <a:solidFill>
                    <a:sysClr val="windowText" lastClr="000000"/>
                  </a:solidFill>
                  <a:effectLst/>
                  <a:uLnTx/>
                  <a:uFillTx/>
                  <a:latin typeface="Avenir"/>
                  <a:ea typeface="Avenir"/>
                  <a:cs typeface="Avenir"/>
                  <a:sym typeface="Avenir"/>
                </a:rPr>
                <a:t>4th Party</a:t>
              </a:r>
              <a:endParaRPr kumimoji="0" sz="1000" b="0" i="0" u="none" strike="noStrike" kern="0" cap="none" spc="0" normalizeH="0" baseline="0" noProof="0" smtClean="0">
                <a:ln>
                  <a:noFill/>
                </a:ln>
                <a:solidFill>
                  <a:sysClr val="windowText" lastClr="000000"/>
                </a:solidFill>
                <a:effectLst/>
                <a:uLnTx/>
                <a:uFillTx/>
                <a:latin typeface="Avenir"/>
                <a:ea typeface="Avenir"/>
                <a:cs typeface="Avenir"/>
                <a:sym typeface="Avenir"/>
              </a:endParaRPr>
            </a:p>
          </p:txBody>
        </p:sp>
        <p:sp>
          <p:nvSpPr>
            <p:cNvPr id="49" name="Google Shape;208;p33"/>
            <p:cNvSpPr/>
            <p:nvPr/>
          </p:nvSpPr>
          <p:spPr>
            <a:xfrm>
              <a:off x="2932525" y="1643625"/>
              <a:ext cx="1185900" cy="530700"/>
            </a:xfrm>
            <a:prstGeom prst="ellipse">
              <a:avLst/>
            </a:prstGeom>
            <a:solidFill>
              <a:srgbClr val="FFFFFF"/>
            </a:solidFill>
            <a:ln w="9525" cap="flat" cmpd="sng">
              <a:solidFill>
                <a:srgbClr val="18244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smtClean="0">
                  <a:ln>
                    <a:noFill/>
                  </a:ln>
                  <a:solidFill>
                    <a:sysClr val="windowText" lastClr="000000"/>
                  </a:solidFill>
                  <a:effectLst/>
                  <a:uLnTx/>
                  <a:uFillTx/>
                  <a:latin typeface="Avenir"/>
                  <a:ea typeface="Avenir"/>
                  <a:cs typeface="Avenir"/>
                  <a:sym typeface="Avenir"/>
                </a:rPr>
                <a:t>Lender 1</a:t>
              </a:r>
              <a:endParaRPr kumimoji="0" sz="1000" b="0" i="0" u="none" strike="noStrike" kern="0" cap="none" spc="0" normalizeH="0" baseline="0" noProof="0" smtClean="0">
                <a:ln>
                  <a:noFill/>
                </a:ln>
                <a:solidFill>
                  <a:sysClr val="windowText" lastClr="000000"/>
                </a:solidFill>
                <a:effectLst/>
                <a:uLnTx/>
                <a:uFillTx/>
                <a:latin typeface="Avenir"/>
                <a:ea typeface="Avenir"/>
                <a:cs typeface="Avenir"/>
                <a:sym typeface="Avenir"/>
              </a:endParaRPr>
            </a:p>
          </p:txBody>
        </p:sp>
        <p:cxnSp>
          <p:nvCxnSpPr>
            <p:cNvPr id="50" name="Google Shape;209;p33"/>
            <p:cNvCxnSpPr>
              <a:stCxn id="44" idx="0"/>
              <a:endCxn id="49" idx="0"/>
            </p:cNvCxnSpPr>
            <p:nvPr/>
          </p:nvCxnSpPr>
          <p:spPr>
            <a:xfrm rot="-5400000" flipH="1">
              <a:off x="2334550" y="453375"/>
              <a:ext cx="600" cy="2381100"/>
            </a:xfrm>
            <a:prstGeom prst="curvedConnector3">
              <a:avLst>
                <a:gd name="adj1" fmla="val -39687500"/>
              </a:avLst>
            </a:prstGeom>
            <a:noFill/>
            <a:ln w="9525" cap="flat" cmpd="sng">
              <a:solidFill>
                <a:srgbClr val="18244D"/>
              </a:solidFill>
              <a:prstDash val="solid"/>
              <a:round/>
              <a:headEnd type="none" w="med" len="med"/>
              <a:tailEnd type="stealth" w="lg" len="lg"/>
            </a:ln>
          </p:spPr>
        </p:cxnSp>
        <p:cxnSp>
          <p:nvCxnSpPr>
            <p:cNvPr id="51" name="Google Shape;210;p33"/>
            <p:cNvCxnSpPr>
              <a:stCxn id="44" idx="4"/>
              <a:endCxn id="49" idx="4"/>
            </p:cNvCxnSpPr>
            <p:nvPr/>
          </p:nvCxnSpPr>
          <p:spPr>
            <a:xfrm rot="-5400000" flipH="1">
              <a:off x="2334550" y="984075"/>
              <a:ext cx="600" cy="2381100"/>
            </a:xfrm>
            <a:prstGeom prst="curvedConnector3">
              <a:avLst>
                <a:gd name="adj1" fmla="val 39687500"/>
              </a:avLst>
            </a:prstGeom>
            <a:noFill/>
            <a:ln w="9525" cap="flat" cmpd="sng">
              <a:solidFill>
                <a:srgbClr val="18244D"/>
              </a:solidFill>
              <a:prstDash val="solid"/>
              <a:round/>
              <a:headEnd type="stealth" w="lg" len="lg"/>
              <a:tailEnd type="none" w="med" len="med"/>
            </a:ln>
          </p:spPr>
        </p:cxnSp>
        <p:cxnSp>
          <p:nvCxnSpPr>
            <p:cNvPr id="52" name="Google Shape;211;p33"/>
            <p:cNvCxnSpPr>
              <a:stCxn id="45" idx="0"/>
              <a:endCxn id="46" idx="0"/>
            </p:cNvCxnSpPr>
            <p:nvPr/>
          </p:nvCxnSpPr>
          <p:spPr>
            <a:xfrm rot="16200000">
              <a:off x="2304963" y="1662330"/>
              <a:ext cx="59700" cy="2381100"/>
            </a:xfrm>
            <a:prstGeom prst="curvedConnector3">
              <a:avLst>
                <a:gd name="adj1" fmla="val 498995"/>
              </a:avLst>
            </a:prstGeom>
            <a:noFill/>
            <a:ln w="9525" cap="flat" cmpd="sng">
              <a:solidFill>
                <a:srgbClr val="18244D"/>
              </a:solidFill>
              <a:prstDash val="solid"/>
              <a:round/>
              <a:headEnd type="none" w="med" len="med"/>
              <a:tailEnd type="stealth" w="lg" len="lg"/>
            </a:ln>
          </p:spPr>
        </p:cxnSp>
        <p:cxnSp>
          <p:nvCxnSpPr>
            <p:cNvPr id="53" name="Google Shape;212;p33"/>
            <p:cNvCxnSpPr>
              <a:stCxn id="45" idx="4"/>
              <a:endCxn id="46" idx="4"/>
            </p:cNvCxnSpPr>
            <p:nvPr/>
          </p:nvCxnSpPr>
          <p:spPr>
            <a:xfrm rot="16200000">
              <a:off x="2304963" y="2193031"/>
              <a:ext cx="59700" cy="2381100"/>
            </a:xfrm>
            <a:prstGeom prst="curvedConnector3">
              <a:avLst>
                <a:gd name="adj1" fmla="val -398869"/>
              </a:avLst>
            </a:prstGeom>
            <a:noFill/>
            <a:ln w="9525" cap="flat" cmpd="sng">
              <a:solidFill>
                <a:srgbClr val="18244D"/>
              </a:solidFill>
              <a:prstDash val="solid"/>
              <a:round/>
              <a:headEnd type="stealth" w="lg" len="lg"/>
              <a:tailEnd type="none" w="med" len="med"/>
            </a:ln>
          </p:spPr>
        </p:cxnSp>
        <p:cxnSp>
          <p:nvCxnSpPr>
            <p:cNvPr id="54" name="Google Shape;215;p33"/>
            <p:cNvCxnSpPr>
              <a:stCxn id="46" idx="6"/>
              <a:endCxn id="48" idx="2"/>
            </p:cNvCxnSpPr>
            <p:nvPr/>
          </p:nvCxnSpPr>
          <p:spPr>
            <a:xfrm>
              <a:off x="4118388" y="3088306"/>
              <a:ext cx="1363200" cy="0"/>
            </a:xfrm>
            <a:prstGeom prst="straightConnector1">
              <a:avLst/>
            </a:prstGeom>
            <a:noFill/>
            <a:ln w="9525" cap="flat" cmpd="sng">
              <a:solidFill>
                <a:srgbClr val="18244D"/>
              </a:solidFill>
              <a:prstDash val="solid"/>
              <a:round/>
              <a:headEnd type="none" w="med" len="med"/>
              <a:tailEnd type="stealth" w="lg" len="lg"/>
            </a:ln>
          </p:spPr>
        </p:cxnSp>
        <p:cxnSp>
          <p:nvCxnSpPr>
            <p:cNvPr id="55" name="Google Shape;216;p33"/>
            <p:cNvCxnSpPr>
              <a:stCxn id="49" idx="6"/>
              <a:endCxn id="47" idx="2"/>
            </p:cNvCxnSpPr>
            <p:nvPr/>
          </p:nvCxnSpPr>
          <p:spPr>
            <a:xfrm>
              <a:off x="4118425" y="1908975"/>
              <a:ext cx="1363200" cy="0"/>
            </a:xfrm>
            <a:prstGeom prst="straightConnector1">
              <a:avLst/>
            </a:prstGeom>
            <a:noFill/>
            <a:ln w="9525" cap="flat" cmpd="sng">
              <a:solidFill>
                <a:srgbClr val="18244D"/>
              </a:solidFill>
              <a:prstDash val="solid"/>
              <a:round/>
              <a:headEnd type="none" w="med" len="med"/>
              <a:tailEnd type="stealth" w="lg" len="lg"/>
            </a:ln>
          </p:spPr>
        </p:cxnSp>
      </p:grpSp>
      <p:cxnSp>
        <p:nvCxnSpPr>
          <p:cNvPr id="56" name="Straight Connector 55"/>
          <p:cNvCxnSpPr/>
          <p:nvPr/>
        </p:nvCxnSpPr>
        <p:spPr>
          <a:xfrm>
            <a:off x="4190823" y="1536166"/>
            <a:ext cx="924340" cy="862990"/>
          </a:xfrm>
          <a:prstGeom prst="line">
            <a:avLst/>
          </a:prstGeom>
          <a:noFill/>
          <a:ln w="19050" cap="flat" cmpd="sng" algn="ctr">
            <a:solidFill>
              <a:srgbClr val="C00000"/>
            </a:solidFill>
            <a:prstDash val="solid"/>
          </a:ln>
          <a:effectLst/>
        </p:spPr>
      </p:cxnSp>
      <p:cxnSp>
        <p:nvCxnSpPr>
          <p:cNvPr id="57" name="Straight Connector 56"/>
          <p:cNvCxnSpPr/>
          <p:nvPr/>
        </p:nvCxnSpPr>
        <p:spPr>
          <a:xfrm flipV="1">
            <a:off x="4190823" y="1603255"/>
            <a:ext cx="924340" cy="795901"/>
          </a:xfrm>
          <a:prstGeom prst="line">
            <a:avLst/>
          </a:prstGeom>
          <a:noFill/>
          <a:ln w="19050" cap="flat" cmpd="sng" algn="ctr">
            <a:solidFill>
              <a:srgbClr val="C00000"/>
            </a:solidFill>
            <a:prstDash val="solid"/>
          </a:ln>
          <a:effectLst/>
        </p:spPr>
      </p:cxnSp>
      <p:cxnSp>
        <p:nvCxnSpPr>
          <p:cNvPr id="58" name="Straight Connector 57"/>
          <p:cNvCxnSpPr/>
          <p:nvPr/>
        </p:nvCxnSpPr>
        <p:spPr>
          <a:xfrm>
            <a:off x="4250798" y="2904485"/>
            <a:ext cx="924340" cy="862990"/>
          </a:xfrm>
          <a:prstGeom prst="line">
            <a:avLst/>
          </a:prstGeom>
          <a:noFill/>
          <a:ln w="19050" cap="flat" cmpd="sng" algn="ctr">
            <a:solidFill>
              <a:srgbClr val="C00000"/>
            </a:solidFill>
            <a:prstDash val="solid"/>
          </a:ln>
          <a:effectLst/>
        </p:spPr>
      </p:cxnSp>
      <p:cxnSp>
        <p:nvCxnSpPr>
          <p:cNvPr id="59" name="Straight Connector 58"/>
          <p:cNvCxnSpPr/>
          <p:nvPr/>
        </p:nvCxnSpPr>
        <p:spPr>
          <a:xfrm flipV="1">
            <a:off x="4250798" y="2971574"/>
            <a:ext cx="924340" cy="795901"/>
          </a:xfrm>
          <a:prstGeom prst="line">
            <a:avLst/>
          </a:prstGeom>
          <a:noFill/>
          <a:ln w="19050" cap="flat" cmpd="sng" algn="ctr">
            <a:solidFill>
              <a:srgbClr val="C00000"/>
            </a:solidFill>
            <a:prstDash val="solid"/>
          </a:ln>
          <a:effectLst/>
        </p:spPr>
      </p:cxnSp>
    </p:spTree>
    <p:extLst>
      <p:ext uri="{BB962C8B-B14F-4D97-AF65-F5344CB8AC3E}">
        <p14:creationId xmlns:p14="http://schemas.microsoft.com/office/powerpoint/2010/main" val="385204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254C"/>
        </a:solidFill>
        <a:effectLst/>
      </p:bgPr>
    </p:bg>
    <p:spTree>
      <p:nvGrpSpPr>
        <p:cNvPr id="1" name="Shape 262"/>
        <p:cNvGrpSpPr/>
        <p:nvPr/>
      </p:nvGrpSpPr>
      <p:grpSpPr>
        <a:xfrm>
          <a:off x="0" y="0"/>
          <a:ext cx="0" cy="0"/>
          <a:chOff x="0" y="0"/>
          <a:chExt cx="0" cy="0"/>
        </a:xfrm>
      </p:grpSpPr>
      <p:sp>
        <p:nvSpPr>
          <p:cNvPr id="263" name="Google Shape;263;p53"/>
          <p:cNvSpPr/>
          <p:nvPr/>
        </p:nvSpPr>
        <p:spPr>
          <a:xfrm>
            <a:off x="330500" y="1165950"/>
            <a:ext cx="3886200" cy="2662500"/>
          </a:xfrm>
          <a:prstGeom prst="rect">
            <a:avLst/>
          </a:prstGeom>
          <a:noFill/>
          <a:ln w="1905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3"/>
          <p:cNvSpPr txBox="1"/>
          <p:nvPr/>
        </p:nvSpPr>
        <p:spPr>
          <a:xfrm>
            <a:off x="229856" y="3360081"/>
            <a:ext cx="4233900" cy="752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b="1" dirty="0">
                <a:highlight>
                  <a:srgbClr val="FFFFFF"/>
                </a:highlight>
                <a:latin typeface="Helvetica Neue"/>
                <a:ea typeface="Helvetica Neue"/>
                <a:cs typeface="Helvetica Neue"/>
                <a:sym typeface="Helvetica Neue"/>
              </a:rPr>
              <a:t>     This is what all other lenders offer</a:t>
            </a:r>
            <a:r>
              <a:rPr lang="en" sz="1600" b="1" dirty="0">
                <a:solidFill>
                  <a:srgbClr val="FFFFFF"/>
                </a:solidFill>
                <a:highlight>
                  <a:srgbClr val="FFFFFF"/>
                </a:highlight>
                <a:latin typeface="Helvetica Neue"/>
                <a:ea typeface="Helvetica Neue"/>
                <a:cs typeface="Helvetica Neue"/>
                <a:sym typeface="Helvetica Neue"/>
              </a:rPr>
              <a:t>......</a:t>
            </a:r>
            <a:endParaRPr sz="1600" b="1" dirty="0">
              <a:solidFill>
                <a:srgbClr val="FFFFFF"/>
              </a:solidFill>
              <a:highlight>
                <a:srgbClr val="FFFFFF"/>
              </a:highlight>
              <a:latin typeface="Helvetica Neue"/>
              <a:ea typeface="Helvetica Neue"/>
              <a:cs typeface="Helvetica Neue"/>
              <a:sym typeface="Helvetica Neue"/>
            </a:endParaRPr>
          </a:p>
        </p:txBody>
      </p:sp>
      <p:pic>
        <p:nvPicPr>
          <p:cNvPr id="265" name="Google Shape;265;p53"/>
          <p:cNvPicPr preferRelativeResize="0"/>
          <p:nvPr/>
        </p:nvPicPr>
        <p:blipFill>
          <a:blip r:embed="rId3">
            <a:alphaModFix/>
          </a:blip>
          <a:stretch>
            <a:fillRect/>
          </a:stretch>
        </p:blipFill>
        <p:spPr>
          <a:xfrm>
            <a:off x="677416" y="1845414"/>
            <a:ext cx="1012237" cy="1122164"/>
          </a:xfrm>
          <a:prstGeom prst="rect">
            <a:avLst/>
          </a:prstGeom>
          <a:noFill/>
          <a:ln>
            <a:noFill/>
          </a:ln>
        </p:spPr>
      </p:pic>
      <p:pic>
        <p:nvPicPr>
          <p:cNvPr id="266" name="Google Shape;266;p53"/>
          <p:cNvPicPr preferRelativeResize="0"/>
          <p:nvPr/>
        </p:nvPicPr>
        <p:blipFill>
          <a:blip r:embed="rId4">
            <a:alphaModFix/>
          </a:blip>
          <a:stretch>
            <a:fillRect/>
          </a:stretch>
        </p:blipFill>
        <p:spPr>
          <a:xfrm>
            <a:off x="2255177" y="1864024"/>
            <a:ext cx="994531" cy="1084943"/>
          </a:xfrm>
          <a:prstGeom prst="rect">
            <a:avLst/>
          </a:prstGeom>
          <a:noFill/>
          <a:ln>
            <a:noFill/>
          </a:ln>
        </p:spPr>
      </p:pic>
      <p:pic>
        <p:nvPicPr>
          <p:cNvPr id="267" name="Google Shape;267;p53"/>
          <p:cNvPicPr preferRelativeResize="0"/>
          <p:nvPr/>
        </p:nvPicPr>
        <p:blipFill>
          <a:blip r:embed="rId5">
            <a:alphaModFix/>
          </a:blip>
          <a:stretch>
            <a:fillRect/>
          </a:stretch>
        </p:blipFill>
        <p:spPr>
          <a:xfrm>
            <a:off x="5022456" y="1174126"/>
            <a:ext cx="872475" cy="952700"/>
          </a:xfrm>
          <a:prstGeom prst="rect">
            <a:avLst/>
          </a:prstGeom>
          <a:noFill/>
          <a:ln>
            <a:noFill/>
          </a:ln>
        </p:spPr>
      </p:pic>
      <p:pic>
        <p:nvPicPr>
          <p:cNvPr id="268" name="Google Shape;268;p53"/>
          <p:cNvPicPr preferRelativeResize="0"/>
          <p:nvPr/>
        </p:nvPicPr>
        <p:blipFill>
          <a:blip r:embed="rId6">
            <a:alphaModFix/>
          </a:blip>
          <a:stretch>
            <a:fillRect/>
          </a:stretch>
        </p:blipFill>
        <p:spPr>
          <a:xfrm>
            <a:off x="5040820" y="2624117"/>
            <a:ext cx="793360" cy="866819"/>
          </a:xfrm>
          <a:prstGeom prst="rect">
            <a:avLst/>
          </a:prstGeom>
          <a:noFill/>
          <a:ln>
            <a:noFill/>
          </a:ln>
        </p:spPr>
      </p:pic>
      <p:cxnSp>
        <p:nvCxnSpPr>
          <p:cNvPr id="269" name="Google Shape;269;p53"/>
          <p:cNvCxnSpPr>
            <a:stCxn id="270" idx="3"/>
          </p:cNvCxnSpPr>
          <p:nvPr/>
        </p:nvCxnSpPr>
        <p:spPr>
          <a:xfrm rot="10800000" flipH="1">
            <a:off x="3734176" y="1610356"/>
            <a:ext cx="1223400" cy="750600"/>
          </a:xfrm>
          <a:prstGeom prst="curvedConnector3">
            <a:avLst>
              <a:gd name="adj1" fmla="val 50000"/>
            </a:avLst>
          </a:prstGeom>
          <a:noFill/>
          <a:ln w="38100" cap="flat" cmpd="sng">
            <a:solidFill>
              <a:srgbClr val="FFFFFF"/>
            </a:solidFill>
            <a:prstDash val="solid"/>
            <a:round/>
            <a:headEnd type="none" w="med" len="med"/>
            <a:tailEnd type="triangle" w="med" len="med"/>
          </a:ln>
        </p:spPr>
      </p:cxnSp>
      <p:cxnSp>
        <p:nvCxnSpPr>
          <p:cNvPr id="271" name="Google Shape;271;p53"/>
          <p:cNvCxnSpPr/>
          <p:nvPr/>
        </p:nvCxnSpPr>
        <p:spPr>
          <a:xfrm rot="-5400000" flipH="1">
            <a:off x="2095892" y="1616140"/>
            <a:ext cx="79500" cy="571500"/>
          </a:xfrm>
          <a:prstGeom prst="curvedConnector4">
            <a:avLst>
              <a:gd name="adj1" fmla="val -131780"/>
              <a:gd name="adj2" fmla="val 83277"/>
            </a:avLst>
          </a:prstGeom>
          <a:noFill/>
          <a:ln w="38100" cap="flat" cmpd="sng">
            <a:solidFill>
              <a:srgbClr val="FFFFFF"/>
            </a:solidFill>
            <a:prstDash val="solid"/>
            <a:round/>
            <a:headEnd type="none" w="med" len="med"/>
            <a:tailEnd type="triangle" w="med" len="med"/>
          </a:ln>
        </p:spPr>
      </p:cxnSp>
      <p:pic>
        <p:nvPicPr>
          <p:cNvPr id="272" name="Google Shape;272;p53"/>
          <p:cNvPicPr preferRelativeResize="0"/>
          <p:nvPr/>
        </p:nvPicPr>
        <p:blipFill rotWithShape="1">
          <a:blip r:embed="rId7">
            <a:alphaModFix/>
          </a:blip>
          <a:srcRect/>
          <a:stretch/>
        </p:blipFill>
        <p:spPr>
          <a:xfrm>
            <a:off x="1309817" y="1532240"/>
            <a:ext cx="640080" cy="640080"/>
          </a:xfrm>
          <a:prstGeom prst="rect">
            <a:avLst/>
          </a:prstGeom>
          <a:noFill/>
          <a:ln>
            <a:noFill/>
          </a:ln>
        </p:spPr>
      </p:pic>
      <p:cxnSp>
        <p:nvCxnSpPr>
          <p:cNvPr id="273" name="Google Shape;273;p53"/>
          <p:cNvCxnSpPr/>
          <p:nvPr/>
        </p:nvCxnSpPr>
        <p:spPr>
          <a:xfrm rot="5400000" flipH="1">
            <a:off x="1765367" y="2507520"/>
            <a:ext cx="79500" cy="571500"/>
          </a:xfrm>
          <a:prstGeom prst="curvedConnector4">
            <a:avLst>
              <a:gd name="adj1" fmla="val -131780"/>
              <a:gd name="adj2" fmla="val 83277"/>
            </a:avLst>
          </a:prstGeom>
          <a:noFill/>
          <a:ln w="38100" cap="flat" cmpd="sng">
            <a:solidFill>
              <a:srgbClr val="FFFFFF"/>
            </a:solidFill>
            <a:prstDash val="solid"/>
            <a:round/>
            <a:headEnd type="none" w="med" len="med"/>
            <a:tailEnd type="triangle" w="med" len="med"/>
          </a:ln>
        </p:spPr>
      </p:cxnSp>
      <p:pic>
        <p:nvPicPr>
          <p:cNvPr id="274" name="Google Shape;274;p53"/>
          <p:cNvPicPr preferRelativeResize="0"/>
          <p:nvPr/>
        </p:nvPicPr>
        <p:blipFill rotWithShape="1">
          <a:blip r:embed="rId8">
            <a:alphaModFix/>
          </a:blip>
          <a:srcRect/>
          <a:stretch/>
        </p:blipFill>
        <p:spPr>
          <a:xfrm>
            <a:off x="1990862" y="2522840"/>
            <a:ext cx="640080" cy="640080"/>
          </a:xfrm>
          <a:prstGeom prst="rect">
            <a:avLst/>
          </a:prstGeom>
          <a:noFill/>
          <a:ln>
            <a:noFill/>
          </a:ln>
        </p:spPr>
      </p:pic>
      <p:pic>
        <p:nvPicPr>
          <p:cNvPr id="270" name="Google Shape;270;p53"/>
          <p:cNvPicPr preferRelativeResize="0"/>
          <p:nvPr/>
        </p:nvPicPr>
        <p:blipFill rotWithShape="1">
          <a:blip r:embed="rId7">
            <a:alphaModFix/>
          </a:blip>
          <a:srcRect/>
          <a:stretch/>
        </p:blipFill>
        <p:spPr>
          <a:xfrm>
            <a:off x="3094096" y="2040916"/>
            <a:ext cx="640080" cy="640080"/>
          </a:xfrm>
          <a:prstGeom prst="rect">
            <a:avLst/>
          </a:prstGeom>
          <a:noFill/>
          <a:ln>
            <a:noFill/>
          </a:ln>
        </p:spPr>
      </p:pic>
      <p:pic>
        <p:nvPicPr>
          <p:cNvPr id="275" name="Google Shape;275;p53"/>
          <p:cNvPicPr preferRelativeResize="0"/>
          <p:nvPr/>
        </p:nvPicPr>
        <p:blipFill>
          <a:blip r:embed="rId6">
            <a:alphaModFix/>
          </a:blip>
          <a:stretch>
            <a:fillRect/>
          </a:stretch>
        </p:blipFill>
        <p:spPr>
          <a:xfrm>
            <a:off x="7284044" y="1909717"/>
            <a:ext cx="793360" cy="866819"/>
          </a:xfrm>
          <a:prstGeom prst="rect">
            <a:avLst/>
          </a:prstGeom>
          <a:noFill/>
          <a:ln>
            <a:noFill/>
          </a:ln>
        </p:spPr>
      </p:pic>
      <p:cxnSp>
        <p:nvCxnSpPr>
          <p:cNvPr id="276" name="Google Shape;276;p53"/>
          <p:cNvCxnSpPr>
            <a:stCxn id="270" idx="3"/>
          </p:cNvCxnSpPr>
          <p:nvPr/>
        </p:nvCxnSpPr>
        <p:spPr>
          <a:xfrm>
            <a:off x="3734176" y="2360956"/>
            <a:ext cx="1223400" cy="731700"/>
          </a:xfrm>
          <a:prstGeom prst="curvedConnector3">
            <a:avLst>
              <a:gd name="adj1" fmla="val 50000"/>
            </a:avLst>
          </a:prstGeom>
          <a:noFill/>
          <a:ln w="38100" cap="flat" cmpd="sng">
            <a:solidFill>
              <a:srgbClr val="FFFFFF"/>
            </a:solidFill>
            <a:prstDash val="solid"/>
            <a:round/>
            <a:headEnd type="none" w="med" len="med"/>
            <a:tailEnd type="triangle" w="med" len="med"/>
          </a:ln>
        </p:spPr>
      </p:cxnSp>
      <p:cxnSp>
        <p:nvCxnSpPr>
          <p:cNvPr id="277" name="Google Shape;277;p53"/>
          <p:cNvCxnSpPr/>
          <p:nvPr/>
        </p:nvCxnSpPr>
        <p:spPr>
          <a:xfrm>
            <a:off x="6218480" y="1610352"/>
            <a:ext cx="948900" cy="704700"/>
          </a:xfrm>
          <a:prstGeom prst="curvedConnector3">
            <a:avLst>
              <a:gd name="adj1" fmla="val 50000"/>
            </a:avLst>
          </a:prstGeom>
          <a:noFill/>
          <a:ln w="38100" cap="flat" cmpd="sng">
            <a:solidFill>
              <a:srgbClr val="FFFFFF"/>
            </a:solidFill>
            <a:prstDash val="solid"/>
            <a:round/>
            <a:headEnd type="none" w="med" len="med"/>
            <a:tailEnd type="triangle" w="med" len="med"/>
          </a:ln>
        </p:spPr>
      </p:cxnSp>
      <p:pic>
        <p:nvPicPr>
          <p:cNvPr id="278" name="Google Shape;278;p53"/>
          <p:cNvPicPr preferRelativeResize="0"/>
          <p:nvPr/>
        </p:nvPicPr>
        <p:blipFill rotWithShape="1">
          <a:blip r:embed="rId7">
            <a:alphaModFix/>
          </a:blip>
          <a:srcRect/>
          <a:stretch/>
        </p:blipFill>
        <p:spPr>
          <a:xfrm>
            <a:off x="5654600" y="1297277"/>
            <a:ext cx="640080" cy="640080"/>
          </a:xfrm>
          <a:prstGeom prst="rect">
            <a:avLst/>
          </a:prstGeom>
          <a:noFill/>
          <a:ln>
            <a:noFill/>
          </a:ln>
        </p:spPr>
      </p:pic>
      <p:sp>
        <p:nvSpPr>
          <p:cNvPr id="279" name="Google Shape;279;p53"/>
          <p:cNvSpPr txBox="1"/>
          <p:nvPr/>
        </p:nvSpPr>
        <p:spPr>
          <a:xfrm>
            <a:off x="229850" y="4225800"/>
            <a:ext cx="8758200" cy="7524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en" sz="2000" b="1" dirty="0">
                <a:solidFill>
                  <a:srgbClr val="FFFFFF"/>
                </a:solidFill>
                <a:highlight>
                  <a:srgbClr val="1F5799"/>
                </a:highlight>
                <a:latin typeface="Helvetica Neue"/>
                <a:ea typeface="Helvetica Neue"/>
                <a:cs typeface="Helvetica Neue"/>
                <a:sym typeface="Helvetica Neue"/>
              </a:rPr>
              <a:t> SmartCredit.io </a:t>
            </a:r>
            <a:r>
              <a:rPr lang="en" sz="2000" b="1" dirty="0">
                <a:highlight>
                  <a:srgbClr val="FFFFFF"/>
                </a:highlight>
                <a:latin typeface="Helvetica Neue"/>
                <a:ea typeface="Helvetica Neue"/>
                <a:cs typeface="Helvetica Neue"/>
                <a:sym typeface="Helvetica Neue"/>
              </a:rPr>
              <a:t> </a:t>
            </a:r>
            <a:r>
              <a:rPr lang="en" sz="2000" b="1" dirty="0" smtClean="0">
                <a:highlight>
                  <a:srgbClr val="FFFFFF"/>
                </a:highlight>
                <a:latin typeface="Helvetica Neue"/>
                <a:ea typeface="Helvetica Neue"/>
                <a:cs typeface="Helvetica Neue"/>
                <a:sym typeface="Helvetica Neue"/>
              </a:rPr>
              <a:t>Marketplace</a:t>
            </a:r>
            <a:r>
              <a:rPr lang="en" sz="2000" b="1" dirty="0">
                <a:highlight>
                  <a:srgbClr val="FFFFFF"/>
                </a:highlight>
                <a:latin typeface="Helvetica Neue"/>
                <a:ea typeface="Helvetica Neue"/>
                <a:cs typeface="Helvetica Neue"/>
                <a:sym typeface="Helvetica Neue"/>
              </a:rPr>
              <a:t> </a:t>
            </a:r>
            <a:r>
              <a:rPr lang="en" sz="2200" b="1" dirty="0" smtClean="0">
                <a:highlight>
                  <a:srgbClr val="FFFFFF"/>
                </a:highlight>
                <a:latin typeface="Helvetica Neue"/>
                <a:ea typeface="Helvetica Neue"/>
                <a:cs typeface="Helvetica Neue"/>
                <a:sym typeface="Helvetica Neue"/>
              </a:rPr>
              <a:t>+</a:t>
            </a:r>
            <a:r>
              <a:rPr lang="en" sz="2000" b="1" dirty="0" smtClean="0">
                <a:highlight>
                  <a:srgbClr val="FFFFFF"/>
                </a:highlight>
                <a:latin typeface="Helvetica Neue"/>
                <a:ea typeface="Helvetica Neue"/>
                <a:cs typeface="Helvetica Neue"/>
                <a:sym typeface="Helvetica Neue"/>
              </a:rPr>
              <a:t> Transferable Tokenized Credit Coins</a:t>
            </a:r>
            <a:r>
              <a:rPr lang="en" sz="2000" b="1" dirty="0" smtClean="0">
                <a:solidFill>
                  <a:srgbClr val="FFFFFF"/>
                </a:solidFill>
                <a:highlight>
                  <a:srgbClr val="FFFFFF"/>
                </a:highlight>
                <a:latin typeface="Helvetica Neue"/>
                <a:ea typeface="Helvetica Neue"/>
                <a:cs typeface="Helvetica Neue"/>
                <a:sym typeface="Helvetica Neue"/>
              </a:rPr>
              <a:t>.</a:t>
            </a:r>
            <a:r>
              <a:rPr lang="en" sz="1600" b="1" dirty="0" smtClean="0">
                <a:highlight>
                  <a:srgbClr val="FFFFFF"/>
                </a:highlight>
                <a:latin typeface="Avenir"/>
                <a:ea typeface="Avenir"/>
                <a:cs typeface="Avenir"/>
                <a:sym typeface="Avenir"/>
              </a:rPr>
              <a:t> </a:t>
            </a:r>
            <a:endParaRPr sz="1600" b="1" dirty="0">
              <a:highlight>
                <a:srgbClr val="FFFFFF"/>
              </a:highlight>
              <a:latin typeface="Avenir"/>
              <a:ea typeface="Avenir"/>
              <a:cs typeface="Avenir"/>
              <a:sym typeface="Avenir"/>
            </a:endParaRPr>
          </a:p>
          <a:p>
            <a:pPr marL="0" lvl="0" indent="0" algn="l" rtl="0">
              <a:spcBef>
                <a:spcPts val="0"/>
              </a:spcBef>
              <a:spcAft>
                <a:spcPts val="0"/>
              </a:spcAft>
              <a:buClr>
                <a:schemeClr val="dk1"/>
              </a:buClr>
              <a:buSzPts val="1100"/>
              <a:buFont typeface="Arial"/>
              <a:buNone/>
            </a:pPr>
            <a:endParaRPr sz="1600" b="1" dirty="0">
              <a:solidFill>
                <a:srgbClr val="FFFFFF"/>
              </a:solidFill>
              <a:latin typeface="Avenir"/>
              <a:ea typeface="Avenir"/>
              <a:cs typeface="Avenir"/>
              <a:sym typeface="Avenir"/>
            </a:endParaRPr>
          </a:p>
        </p:txBody>
      </p:sp>
      <p:pic>
        <p:nvPicPr>
          <p:cNvPr id="280" name="Google Shape;280;p53"/>
          <p:cNvPicPr preferRelativeResize="0"/>
          <p:nvPr/>
        </p:nvPicPr>
        <p:blipFill rotWithShape="1">
          <a:blip r:embed="rId7">
            <a:alphaModFix/>
          </a:blip>
          <a:srcRect/>
          <a:stretch/>
        </p:blipFill>
        <p:spPr>
          <a:xfrm>
            <a:off x="5627057" y="2772620"/>
            <a:ext cx="640080" cy="640080"/>
          </a:xfrm>
          <a:prstGeom prst="rect">
            <a:avLst/>
          </a:prstGeom>
          <a:noFill/>
          <a:ln>
            <a:noFill/>
          </a:ln>
        </p:spPr>
      </p:pic>
      <p:pic>
        <p:nvPicPr>
          <p:cNvPr id="281" name="Google Shape;281;p53"/>
          <p:cNvPicPr preferRelativeResize="0"/>
          <p:nvPr/>
        </p:nvPicPr>
        <p:blipFill rotWithShape="1">
          <a:blip r:embed="rId7">
            <a:alphaModFix/>
          </a:blip>
          <a:srcRect/>
          <a:stretch/>
        </p:blipFill>
        <p:spPr>
          <a:xfrm>
            <a:off x="7857973" y="2059277"/>
            <a:ext cx="640080" cy="640080"/>
          </a:xfrm>
          <a:prstGeom prst="rect">
            <a:avLst/>
          </a:prstGeom>
          <a:noFill/>
          <a:ln>
            <a:noFill/>
          </a:ln>
        </p:spPr>
      </p:pic>
      <p:sp>
        <p:nvSpPr>
          <p:cNvPr id="282" name="Google Shape;282;p53"/>
          <p:cNvSpPr txBox="1"/>
          <p:nvPr/>
        </p:nvSpPr>
        <p:spPr>
          <a:xfrm>
            <a:off x="220667" y="223814"/>
            <a:ext cx="9180720" cy="867000"/>
          </a:xfrm>
          <a:prstGeom prst="rect">
            <a:avLst/>
          </a:prstGeom>
          <a:noFill/>
          <a:ln>
            <a:noFill/>
          </a:ln>
        </p:spPr>
        <p:txBody>
          <a:bodyPr spcFirstLastPara="1" wrap="square" lIns="91425" tIns="91425" rIns="91425" bIns="91425" anchor="t" anchorCtr="0">
            <a:noAutofit/>
          </a:bodyPr>
          <a:lstStyle/>
          <a:p>
            <a:pPr marL="0" marR="25400" lvl="0" indent="0" algn="l" rtl="0">
              <a:spcBef>
                <a:spcPts val="0"/>
              </a:spcBef>
              <a:spcAft>
                <a:spcPts val="0"/>
              </a:spcAft>
              <a:buNone/>
            </a:pPr>
            <a:r>
              <a:rPr lang="en" sz="3000" b="1" dirty="0" smtClean="0">
                <a:solidFill>
                  <a:srgbClr val="FFFFFF"/>
                </a:solidFill>
                <a:latin typeface="Helvetica Neue"/>
                <a:ea typeface="Helvetica Neue"/>
                <a:cs typeface="Helvetica Neue"/>
                <a:sym typeface="Helvetica Neue"/>
              </a:rPr>
              <a:t>Solution – Transferable Tokenized Credit</a:t>
            </a:r>
            <a:endParaRPr sz="2000" b="1" dirty="0">
              <a:solidFill>
                <a:srgbClr val="FFFFFF"/>
              </a:solidFill>
              <a:latin typeface="Avenir"/>
              <a:ea typeface="Avenir"/>
              <a:cs typeface="Avenir"/>
              <a:sym typeface="Aveni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254C"/>
        </a:solidFill>
        <a:effectLst/>
      </p:bgPr>
    </p:bg>
    <p:spTree>
      <p:nvGrpSpPr>
        <p:cNvPr id="1" name="Shape 286"/>
        <p:cNvGrpSpPr/>
        <p:nvPr/>
      </p:nvGrpSpPr>
      <p:grpSpPr>
        <a:xfrm>
          <a:off x="0" y="0"/>
          <a:ext cx="0" cy="0"/>
          <a:chOff x="0" y="0"/>
          <a:chExt cx="0" cy="0"/>
        </a:xfrm>
      </p:grpSpPr>
      <p:pic>
        <p:nvPicPr>
          <p:cNvPr id="288" name="Google Shape;288;p54"/>
          <p:cNvPicPr preferRelativeResize="0"/>
          <p:nvPr/>
        </p:nvPicPr>
        <p:blipFill rotWithShape="1">
          <a:blip r:embed="rId3">
            <a:alphaModFix/>
          </a:blip>
          <a:srcRect/>
          <a:stretch/>
        </p:blipFill>
        <p:spPr>
          <a:xfrm>
            <a:off x="341029" y="1870159"/>
            <a:ext cx="349575" cy="349575"/>
          </a:xfrm>
          <a:prstGeom prst="rect">
            <a:avLst/>
          </a:prstGeom>
          <a:noFill/>
          <a:ln>
            <a:noFill/>
          </a:ln>
        </p:spPr>
      </p:pic>
      <p:sp>
        <p:nvSpPr>
          <p:cNvPr id="289" name="Google Shape;289;p54"/>
          <p:cNvSpPr txBox="1"/>
          <p:nvPr/>
        </p:nvSpPr>
        <p:spPr>
          <a:xfrm>
            <a:off x="739183" y="2588900"/>
            <a:ext cx="4249500" cy="752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smtClean="0">
                <a:solidFill>
                  <a:srgbClr val="FFFFFF"/>
                </a:solidFill>
                <a:latin typeface="Avenir"/>
                <a:ea typeface="Avenir"/>
                <a:cs typeface="Avenir"/>
                <a:sym typeface="Avenir"/>
              </a:rPr>
              <a:t>Loans are </a:t>
            </a:r>
            <a:r>
              <a:rPr lang="en" sz="1800" b="1" dirty="0" smtClean="0">
                <a:solidFill>
                  <a:srgbClr val="FFFFFF"/>
                </a:solidFill>
                <a:latin typeface="Avenir"/>
                <a:ea typeface="Avenir"/>
                <a:cs typeface="Avenir"/>
                <a:sym typeface="Avenir"/>
              </a:rPr>
              <a:t>tokenized</a:t>
            </a:r>
            <a:r>
              <a:rPr lang="en" sz="1600" dirty="0" smtClean="0">
                <a:solidFill>
                  <a:srgbClr val="FFFFFF"/>
                </a:solidFill>
                <a:latin typeface="Avenir"/>
                <a:ea typeface="Avenir"/>
                <a:cs typeface="Avenir"/>
                <a:sym typeface="Avenir"/>
              </a:rPr>
              <a:t> into</a:t>
            </a:r>
            <a:r>
              <a:rPr lang="en" sz="1600" dirty="0" smtClean="0">
                <a:solidFill>
                  <a:srgbClr val="FFFFFF"/>
                </a:solidFill>
                <a:latin typeface="Helvetica Neue"/>
                <a:ea typeface="Helvetica Neue"/>
                <a:cs typeface="Helvetica Neue"/>
                <a:sym typeface="Helvetica Neue"/>
              </a:rPr>
              <a:t> </a:t>
            </a:r>
            <a:r>
              <a:rPr lang="en" sz="1800" b="1" dirty="0">
                <a:solidFill>
                  <a:srgbClr val="FFFFFF"/>
                </a:solidFill>
                <a:latin typeface="Helvetica Neue"/>
                <a:ea typeface="Helvetica Neue"/>
                <a:cs typeface="Helvetica Neue"/>
                <a:sym typeface="Helvetica Neue"/>
              </a:rPr>
              <a:t>interest-bearing</a:t>
            </a:r>
            <a:r>
              <a:rPr lang="en" sz="1800" dirty="0">
                <a:solidFill>
                  <a:srgbClr val="FFFFFF"/>
                </a:solidFill>
                <a:latin typeface="Helvetica Neue"/>
                <a:ea typeface="Helvetica Neue"/>
                <a:cs typeface="Helvetica Neue"/>
                <a:sym typeface="Helvetica Neue"/>
              </a:rPr>
              <a:t> </a:t>
            </a:r>
            <a:r>
              <a:rPr lang="en" sz="1800" b="1" dirty="0" smtClean="0">
                <a:solidFill>
                  <a:srgbClr val="FFFFFF"/>
                </a:solidFill>
                <a:latin typeface="Helvetica Neue"/>
                <a:ea typeface="Helvetica Neue"/>
                <a:cs typeface="Helvetica Neue"/>
                <a:sym typeface="Helvetica Neue"/>
              </a:rPr>
              <a:t>Credit Coins</a:t>
            </a:r>
            <a:endParaRPr sz="1800" b="1" dirty="0">
              <a:solidFill>
                <a:srgbClr val="FFFFFF"/>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endParaRPr sz="1600" dirty="0">
              <a:solidFill>
                <a:srgbClr val="FFFFFF"/>
              </a:solidFill>
              <a:latin typeface="Avenir"/>
              <a:ea typeface="Avenir"/>
              <a:cs typeface="Avenir"/>
              <a:sym typeface="Avenir"/>
            </a:endParaRPr>
          </a:p>
          <a:p>
            <a:pPr marL="0" lvl="0" indent="0" algn="l" rtl="0">
              <a:lnSpc>
                <a:spcPct val="115000"/>
              </a:lnSpc>
              <a:spcBef>
                <a:spcPts val="0"/>
              </a:spcBef>
              <a:spcAft>
                <a:spcPts val="0"/>
              </a:spcAft>
              <a:buClr>
                <a:schemeClr val="dk1"/>
              </a:buClr>
              <a:buSzPts val="1100"/>
              <a:buFont typeface="Arial"/>
              <a:buNone/>
            </a:pPr>
            <a:r>
              <a:rPr lang="en" sz="1800" b="1" dirty="0">
                <a:solidFill>
                  <a:srgbClr val="FFFFFF"/>
                </a:solidFill>
                <a:latin typeface="Avenir"/>
                <a:ea typeface="Avenir"/>
                <a:cs typeface="Avenir"/>
                <a:sym typeface="Avenir"/>
              </a:rPr>
              <a:t>Credit protection </a:t>
            </a:r>
            <a:r>
              <a:rPr lang="en" sz="1600" dirty="0">
                <a:solidFill>
                  <a:srgbClr val="FFFFFF"/>
                </a:solidFill>
                <a:latin typeface="Avenir"/>
                <a:ea typeface="Avenir"/>
                <a:cs typeface="Avenir"/>
                <a:sym typeface="Avenir"/>
              </a:rPr>
              <a:t>is </a:t>
            </a:r>
            <a:r>
              <a:rPr lang="en-GB" sz="1600" dirty="0" smtClean="0">
                <a:solidFill>
                  <a:srgbClr val="FFFFFF"/>
                </a:solidFill>
                <a:latin typeface="Avenir"/>
                <a:ea typeface="Avenir"/>
                <a:cs typeface="Avenir"/>
                <a:sym typeface="Avenir"/>
              </a:rPr>
              <a:t>implemented via loss provisions and collateral</a:t>
            </a:r>
            <a:endParaRPr sz="1600" dirty="0">
              <a:solidFill>
                <a:srgbClr val="FFFFFF"/>
              </a:solidFill>
              <a:latin typeface="Avenir"/>
              <a:ea typeface="Avenir"/>
              <a:cs typeface="Avenir"/>
              <a:sym typeface="Avenir"/>
            </a:endParaRPr>
          </a:p>
          <a:p>
            <a:pPr marL="0" lvl="0" indent="0" algn="l" rtl="0">
              <a:lnSpc>
                <a:spcPct val="115000"/>
              </a:lnSpc>
              <a:spcBef>
                <a:spcPts val="0"/>
              </a:spcBef>
              <a:spcAft>
                <a:spcPts val="0"/>
              </a:spcAft>
              <a:buClr>
                <a:schemeClr val="dk1"/>
              </a:buClr>
              <a:buSzPts val="1100"/>
              <a:buFont typeface="Arial"/>
              <a:buNone/>
            </a:pPr>
            <a:endParaRPr sz="1600" dirty="0">
              <a:solidFill>
                <a:srgbClr val="FFFFFF"/>
              </a:solidFill>
              <a:latin typeface="Avenir"/>
              <a:ea typeface="Avenir"/>
              <a:cs typeface="Avenir"/>
              <a:sym typeface="Avenir"/>
            </a:endParaRPr>
          </a:p>
          <a:p>
            <a:pPr marL="0" lvl="0" indent="0" algn="l" rtl="0">
              <a:lnSpc>
                <a:spcPct val="115000"/>
              </a:lnSpc>
              <a:spcBef>
                <a:spcPts val="0"/>
              </a:spcBef>
              <a:spcAft>
                <a:spcPts val="0"/>
              </a:spcAft>
              <a:buClr>
                <a:schemeClr val="dk1"/>
              </a:buClr>
              <a:buSzPts val="1100"/>
              <a:buFont typeface="Arial"/>
              <a:buNone/>
            </a:pPr>
            <a:r>
              <a:rPr lang="en" sz="1600" dirty="0">
                <a:solidFill>
                  <a:srgbClr val="FFFFFF"/>
                </a:solidFill>
                <a:latin typeface="Avenir"/>
                <a:ea typeface="Avenir"/>
                <a:cs typeface="Avenir"/>
                <a:sym typeface="Avenir"/>
              </a:rPr>
              <a:t>Lenders </a:t>
            </a:r>
            <a:r>
              <a:rPr lang="en" sz="1600" dirty="0" smtClean="0">
                <a:solidFill>
                  <a:srgbClr val="FFFFFF"/>
                </a:solidFill>
                <a:latin typeface="Avenir"/>
                <a:ea typeface="Avenir"/>
                <a:cs typeface="Avenir"/>
                <a:sym typeface="Avenir"/>
              </a:rPr>
              <a:t>/ Holders can </a:t>
            </a:r>
            <a:r>
              <a:rPr lang="en" sz="1800" b="1" dirty="0" smtClean="0">
                <a:solidFill>
                  <a:srgbClr val="FFFFFF"/>
                </a:solidFill>
                <a:latin typeface="Avenir"/>
                <a:ea typeface="Avenir"/>
                <a:cs typeface="Avenir"/>
                <a:sym typeface="Avenir"/>
              </a:rPr>
              <a:t>transfer</a:t>
            </a:r>
            <a:r>
              <a:rPr lang="en" sz="1600" dirty="0" smtClean="0">
                <a:solidFill>
                  <a:srgbClr val="FFFFFF"/>
                </a:solidFill>
                <a:latin typeface="Avenir"/>
                <a:ea typeface="Avenir"/>
                <a:cs typeface="Avenir"/>
                <a:sym typeface="Avenir"/>
              </a:rPr>
              <a:t> </a:t>
            </a:r>
            <a:r>
              <a:rPr lang="en" sz="1600" dirty="0">
                <a:solidFill>
                  <a:srgbClr val="FFFFFF"/>
                </a:solidFill>
                <a:latin typeface="Avenir"/>
                <a:ea typeface="Avenir"/>
                <a:cs typeface="Avenir"/>
                <a:sym typeface="Avenir"/>
              </a:rPr>
              <a:t>their </a:t>
            </a:r>
            <a:r>
              <a:rPr lang="en" sz="1600" dirty="0" smtClean="0">
                <a:solidFill>
                  <a:srgbClr val="FFFFFF"/>
                </a:solidFill>
                <a:latin typeface="Helvetica Neue"/>
                <a:ea typeface="Helvetica Neue"/>
                <a:cs typeface="Helvetica Neue"/>
                <a:sym typeface="Helvetica Neue"/>
              </a:rPr>
              <a:t>Credit Coins to</a:t>
            </a:r>
            <a:r>
              <a:rPr lang="en" sz="1600" dirty="0" smtClean="0">
                <a:solidFill>
                  <a:srgbClr val="FFFFFF"/>
                </a:solidFill>
                <a:latin typeface="Avenir"/>
                <a:ea typeface="Avenir"/>
                <a:cs typeface="Avenir"/>
                <a:sym typeface="Avenir"/>
              </a:rPr>
              <a:t> </a:t>
            </a:r>
            <a:r>
              <a:rPr lang="en" sz="1800" b="1" dirty="0">
                <a:solidFill>
                  <a:srgbClr val="FFFFFF"/>
                </a:solidFill>
                <a:latin typeface="Helvetica Neue"/>
                <a:ea typeface="Helvetica Neue"/>
                <a:cs typeface="Helvetica Neue"/>
                <a:sym typeface="Helvetica Neue"/>
              </a:rPr>
              <a:t>pay third parties</a:t>
            </a:r>
            <a:endParaRPr sz="1800" b="1" dirty="0">
              <a:solidFill>
                <a:srgbClr val="FFFFFF"/>
              </a:solidFill>
              <a:latin typeface="Helvetica Neue"/>
              <a:ea typeface="Helvetica Neue"/>
              <a:cs typeface="Helvetica Neue"/>
              <a:sym typeface="Helvetica Neue"/>
            </a:endParaRPr>
          </a:p>
        </p:txBody>
      </p:sp>
      <p:pic>
        <p:nvPicPr>
          <p:cNvPr id="290" name="Google Shape;290;p54"/>
          <p:cNvPicPr preferRelativeResize="0"/>
          <p:nvPr/>
        </p:nvPicPr>
        <p:blipFill>
          <a:blip r:embed="rId4">
            <a:alphaModFix/>
          </a:blip>
          <a:stretch>
            <a:fillRect/>
          </a:stretch>
        </p:blipFill>
        <p:spPr>
          <a:xfrm>
            <a:off x="4990519" y="1464414"/>
            <a:ext cx="1012237" cy="1122164"/>
          </a:xfrm>
          <a:prstGeom prst="rect">
            <a:avLst/>
          </a:prstGeom>
          <a:noFill/>
          <a:ln>
            <a:noFill/>
          </a:ln>
        </p:spPr>
      </p:pic>
      <p:pic>
        <p:nvPicPr>
          <p:cNvPr id="291" name="Google Shape;291;p54"/>
          <p:cNvPicPr preferRelativeResize="0"/>
          <p:nvPr/>
        </p:nvPicPr>
        <p:blipFill rotWithShape="1">
          <a:blip r:embed="rId5">
            <a:alphaModFix/>
          </a:blip>
          <a:srcRect/>
          <a:stretch/>
        </p:blipFill>
        <p:spPr>
          <a:xfrm>
            <a:off x="324844" y="3696320"/>
            <a:ext cx="365760" cy="365760"/>
          </a:xfrm>
          <a:prstGeom prst="rect">
            <a:avLst/>
          </a:prstGeom>
          <a:noFill/>
          <a:ln>
            <a:noFill/>
          </a:ln>
        </p:spPr>
      </p:pic>
      <p:pic>
        <p:nvPicPr>
          <p:cNvPr id="292" name="Google Shape;292;p54"/>
          <p:cNvPicPr preferRelativeResize="0"/>
          <p:nvPr/>
        </p:nvPicPr>
        <p:blipFill>
          <a:blip r:embed="rId6">
            <a:alphaModFix/>
          </a:blip>
          <a:stretch>
            <a:fillRect/>
          </a:stretch>
        </p:blipFill>
        <p:spPr>
          <a:xfrm>
            <a:off x="6568281" y="1483024"/>
            <a:ext cx="994531" cy="1084943"/>
          </a:xfrm>
          <a:prstGeom prst="rect">
            <a:avLst/>
          </a:prstGeom>
          <a:noFill/>
          <a:ln>
            <a:noFill/>
          </a:ln>
        </p:spPr>
      </p:pic>
      <p:pic>
        <p:nvPicPr>
          <p:cNvPr id="293" name="Google Shape;293;p54"/>
          <p:cNvPicPr preferRelativeResize="0"/>
          <p:nvPr/>
        </p:nvPicPr>
        <p:blipFill>
          <a:blip r:embed="rId7">
            <a:alphaModFix/>
          </a:blip>
          <a:stretch>
            <a:fillRect/>
          </a:stretch>
        </p:blipFill>
        <p:spPr>
          <a:xfrm>
            <a:off x="7586675" y="3451951"/>
            <a:ext cx="849800" cy="928448"/>
          </a:xfrm>
          <a:prstGeom prst="rect">
            <a:avLst/>
          </a:prstGeom>
          <a:noFill/>
          <a:ln>
            <a:noFill/>
          </a:ln>
        </p:spPr>
      </p:pic>
      <p:pic>
        <p:nvPicPr>
          <p:cNvPr id="294" name="Google Shape;294;p54"/>
          <p:cNvPicPr preferRelativeResize="0"/>
          <p:nvPr/>
        </p:nvPicPr>
        <p:blipFill>
          <a:blip r:embed="rId8">
            <a:alphaModFix/>
          </a:blip>
          <a:stretch>
            <a:fillRect/>
          </a:stretch>
        </p:blipFill>
        <p:spPr>
          <a:xfrm>
            <a:off x="6006165" y="3715742"/>
            <a:ext cx="793360" cy="866819"/>
          </a:xfrm>
          <a:prstGeom prst="rect">
            <a:avLst/>
          </a:prstGeom>
          <a:noFill/>
          <a:ln>
            <a:noFill/>
          </a:ln>
        </p:spPr>
      </p:pic>
      <p:cxnSp>
        <p:nvCxnSpPr>
          <p:cNvPr id="295" name="Google Shape;295;p54"/>
          <p:cNvCxnSpPr/>
          <p:nvPr/>
        </p:nvCxnSpPr>
        <p:spPr>
          <a:xfrm rot="-5400000" flipH="1">
            <a:off x="7396325" y="2738300"/>
            <a:ext cx="876600" cy="343500"/>
          </a:xfrm>
          <a:prstGeom prst="curvedConnector3">
            <a:avLst>
              <a:gd name="adj1" fmla="val 50000"/>
            </a:avLst>
          </a:prstGeom>
          <a:noFill/>
          <a:ln w="38100" cap="flat" cmpd="sng">
            <a:solidFill>
              <a:srgbClr val="FFFFFF"/>
            </a:solidFill>
            <a:prstDash val="solid"/>
            <a:round/>
            <a:headEnd type="none" w="med" len="med"/>
            <a:tailEnd type="triangle" w="med" len="med"/>
          </a:ln>
        </p:spPr>
      </p:cxnSp>
      <p:cxnSp>
        <p:nvCxnSpPr>
          <p:cNvPr id="296" name="Google Shape;296;p54"/>
          <p:cNvCxnSpPr/>
          <p:nvPr/>
        </p:nvCxnSpPr>
        <p:spPr>
          <a:xfrm rot="-5400000" flipH="1">
            <a:off x="6408995" y="1235140"/>
            <a:ext cx="79500" cy="571500"/>
          </a:xfrm>
          <a:prstGeom prst="curvedConnector4">
            <a:avLst>
              <a:gd name="adj1" fmla="val -131780"/>
              <a:gd name="adj2" fmla="val 83277"/>
            </a:avLst>
          </a:prstGeom>
          <a:noFill/>
          <a:ln w="38100" cap="flat" cmpd="sng">
            <a:solidFill>
              <a:srgbClr val="FFFFFF"/>
            </a:solidFill>
            <a:prstDash val="solid"/>
            <a:round/>
            <a:headEnd type="none" w="med" len="med"/>
            <a:tailEnd type="triangle" w="med" len="med"/>
          </a:ln>
        </p:spPr>
      </p:cxnSp>
      <p:pic>
        <p:nvPicPr>
          <p:cNvPr id="297" name="Google Shape;297;p54"/>
          <p:cNvPicPr preferRelativeResize="0"/>
          <p:nvPr/>
        </p:nvPicPr>
        <p:blipFill rotWithShape="1">
          <a:blip r:embed="rId9">
            <a:alphaModFix/>
          </a:blip>
          <a:srcRect/>
          <a:stretch/>
        </p:blipFill>
        <p:spPr>
          <a:xfrm>
            <a:off x="5622920" y="1151240"/>
            <a:ext cx="640080" cy="640080"/>
          </a:xfrm>
          <a:prstGeom prst="rect">
            <a:avLst/>
          </a:prstGeom>
          <a:noFill/>
          <a:ln>
            <a:noFill/>
          </a:ln>
        </p:spPr>
      </p:pic>
      <p:cxnSp>
        <p:nvCxnSpPr>
          <p:cNvPr id="298" name="Google Shape;298;p54"/>
          <p:cNvCxnSpPr/>
          <p:nvPr/>
        </p:nvCxnSpPr>
        <p:spPr>
          <a:xfrm rot="5400000" flipH="1">
            <a:off x="6078470" y="2126520"/>
            <a:ext cx="79500" cy="571500"/>
          </a:xfrm>
          <a:prstGeom prst="curvedConnector4">
            <a:avLst>
              <a:gd name="adj1" fmla="val -131780"/>
              <a:gd name="adj2" fmla="val 83277"/>
            </a:avLst>
          </a:prstGeom>
          <a:noFill/>
          <a:ln w="38100" cap="flat" cmpd="sng">
            <a:solidFill>
              <a:srgbClr val="FFFFFF"/>
            </a:solidFill>
            <a:prstDash val="solid"/>
            <a:round/>
            <a:headEnd type="none" w="med" len="med"/>
            <a:tailEnd type="triangle" w="med" len="med"/>
          </a:ln>
        </p:spPr>
      </p:cxnSp>
      <p:pic>
        <p:nvPicPr>
          <p:cNvPr id="299" name="Google Shape;299;p54"/>
          <p:cNvPicPr preferRelativeResize="0"/>
          <p:nvPr/>
        </p:nvPicPr>
        <p:blipFill rotWithShape="1">
          <a:blip r:embed="rId10">
            <a:alphaModFix/>
          </a:blip>
          <a:srcRect/>
          <a:stretch/>
        </p:blipFill>
        <p:spPr>
          <a:xfrm>
            <a:off x="6303965" y="2141840"/>
            <a:ext cx="640080" cy="640080"/>
          </a:xfrm>
          <a:prstGeom prst="rect">
            <a:avLst/>
          </a:prstGeom>
          <a:noFill/>
          <a:ln>
            <a:noFill/>
          </a:ln>
        </p:spPr>
      </p:pic>
      <p:cxnSp>
        <p:nvCxnSpPr>
          <p:cNvPr id="300" name="Google Shape;300;p54"/>
          <p:cNvCxnSpPr/>
          <p:nvPr/>
        </p:nvCxnSpPr>
        <p:spPr>
          <a:xfrm rot="5400000">
            <a:off x="6435538" y="2472800"/>
            <a:ext cx="1142700" cy="1140600"/>
          </a:xfrm>
          <a:prstGeom prst="curvedConnector3">
            <a:avLst>
              <a:gd name="adj1" fmla="val 50000"/>
            </a:avLst>
          </a:prstGeom>
          <a:noFill/>
          <a:ln w="38100" cap="flat" cmpd="sng">
            <a:solidFill>
              <a:srgbClr val="FFFFFF"/>
            </a:solidFill>
            <a:prstDash val="solid"/>
            <a:round/>
            <a:headEnd type="none" w="med" len="med"/>
            <a:tailEnd type="triangle" w="med" len="med"/>
          </a:ln>
        </p:spPr>
      </p:cxnSp>
      <p:pic>
        <p:nvPicPr>
          <p:cNvPr id="301" name="Google Shape;301;p54"/>
          <p:cNvPicPr preferRelativeResize="0"/>
          <p:nvPr/>
        </p:nvPicPr>
        <p:blipFill rotWithShape="1">
          <a:blip r:embed="rId9">
            <a:alphaModFix/>
          </a:blip>
          <a:srcRect/>
          <a:stretch/>
        </p:blipFill>
        <p:spPr>
          <a:xfrm>
            <a:off x="7261220" y="1913240"/>
            <a:ext cx="640080" cy="640080"/>
          </a:xfrm>
          <a:prstGeom prst="rect">
            <a:avLst/>
          </a:prstGeom>
          <a:noFill/>
          <a:ln>
            <a:noFill/>
          </a:ln>
        </p:spPr>
      </p:pic>
      <p:pic>
        <p:nvPicPr>
          <p:cNvPr id="302" name="Google Shape;302;p54"/>
          <p:cNvPicPr preferRelativeResize="0"/>
          <p:nvPr/>
        </p:nvPicPr>
        <p:blipFill>
          <a:blip r:embed="rId11">
            <a:alphaModFix/>
          </a:blip>
          <a:stretch>
            <a:fillRect/>
          </a:stretch>
        </p:blipFill>
        <p:spPr>
          <a:xfrm>
            <a:off x="301984" y="2775147"/>
            <a:ext cx="411480" cy="411480"/>
          </a:xfrm>
          <a:prstGeom prst="rect">
            <a:avLst/>
          </a:prstGeom>
          <a:noFill/>
          <a:ln>
            <a:noFill/>
          </a:ln>
        </p:spPr>
      </p:pic>
      <p:pic>
        <p:nvPicPr>
          <p:cNvPr id="303" name="Google Shape;303;p54"/>
          <p:cNvPicPr preferRelativeResize="0"/>
          <p:nvPr/>
        </p:nvPicPr>
        <p:blipFill rotWithShape="1">
          <a:blip r:embed="rId9">
            <a:alphaModFix/>
          </a:blip>
          <a:srcRect/>
          <a:stretch/>
        </p:blipFill>
        <p:spPr>
          <a:xfrm>
            <a:off x="6575420" y="3894440"/>
            <a:ext cx="640080" cy="640080"/>
          </a:xfrm>
          <a:prstGeom prst="rect">
            <a:avLst/>
          </a:prstGeom>
          <a:noFill/>
          <a:ln>
            <a:noFill/>
          </a:ln>
        </p:spPr>
      </p:pic>
      <p:pic>
        <p:nvPicPr>
          <p:cNvPr id="304" name="Google Shape;304;p54"/>
          <p:cNvPicPr preferRelativeResize="0"/>
          <p:nvPr/>
        </p:nvPicPr>
        <p:blipFill rotWithShape="1">
          <a:blip r:embed="rId9">
            <a:alphaModFix/>
          </a:blip>
          <a:srcRect/>
          <a:stretch/>
        </p:blipFill>
        <p:spPr>
          <a:xfrm>
            <a:off x="8175620" y="3742040"/>
            <a:ext cx="640080" cy="640080"/>
          </a:xfrm>
          <a:prstGeom prst="rect">
            <a:avLst/>
          </a:prstGeom>
          <a:noFill/>
          <a:ln>
            <a:noFill/>
          </a:ln>
        </p:spPr>
      </p:pic>
      <p:sp>
        <p:nvSpPr>
          <p:cNvPr id="305" name="Google Shape;305;p54"/>
          <p:cNvSpPr txBox="1"/>
          <p:nvPr/>
        </p:nvSpPr>
        <p:spPr>
          <a:xfrm>
            <a:off x="220667" y="223814"/>
            <a:ext cx="8292000" cy="867000"/>
          </a:xfrm>
          <a:prstGeom prst="rect">
            <a:avLst/>
          </a:prstGeom>
          <a:noFill/>
          <a:ln>
            <a:noFill/>
          </a:ln>
        </p:spPr>
        <p:txBody>
          <a:bodyPr spcFirstLastPara="1" wrap="square" lIns="91425" tIns="91425" rIns="91425" bIns="91425" anchor="t" anchorCtr="0">
            <a:noAutofit/>
          </a:bodyPr>
          <a:lstStyle/>
          <a:p>
            <a:pPr marL="0" marR="25400" lvl="0" indent="0" algn="l" rtl="0">
              <a:spcBef>
                <a:spcPts val="0"/>
              </a:spcBef>
              <a:spcAft>
                <a:spcPts val="0"/>
              </a:spcAft>
              <a:buNone/>
            </a:pPr>
            <a:r>
              <a:rPr lang="en" sz="3000" b="1" dirty="0" smtClean="0">
                <a:solidFill>
                  <a:srgbClr val="FFFFFF"/>
                </a:solidFill>
                <a:latin typeface="Helvetica Neue"/>
                <a:ea typeface="Helvetica Neue"/>
                <a:cs typeface="Helvetica Neue"/>
                <a:sym typeface="Helvetica Neue"/>
              </a:rPr>
              <a:t>Solution – Interest-Bearing Credit Coins</a:t>
            </a:r>
            <a:endParaRPr sz="2000" b="1" dirty="0">
              <a:solidFill>
                <a:srgbClr val="FFFFFF"/>
              </a:solidFill>
              <a:latin typeface="Avenir"/>
              <a:ea typeface="Avenir"/>
              <a:cs typeface="Avenir"/>
              <a:sym typeface="Aveni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254C"/>
        </a:solidFill>
        <a:effectLst/>
      </p:bgPr>
    </p:bg>
    <p:spTree>
      <p:nvGrpSpPr>
        <p:cNvPr id="1" name="Shape 286"/>
        <p:cNvGrpSpPr/>
        <p:nvPr/>
      </p:nvGrpSpPr>
      <p:grpSpPr>
        <a:xfrm>
          <a:off x="0" y="0"/>
          <a:ext cx="0" cy="0"/>
          <a:chOff x="0" y="0"/>
          <a:chExt cx="0" cy="0"/>
        </a:xfrm>
      </p:grpSpPr>
      <p:sp>
        <p:nvSpPr>
          <p:cNvPr id="305" name="Google Shape;305;p54"/>
          <p:cNvSpPr txBox="1"/>
          <p:nvPr/>
        </p:nvSpPr>
        <p:spPr>
          <a:xfrm>
            <a:off x="220667" y="223814"/>
            <a:ext cx="8292000" cy="867000"/>
          </a:xfrm>
          <a:prstGeom prst="rect">
            <a:avLst/>
          </a:prstGeom>
          <a:noFill/>
          <a:ln>
            <a:noFill/>
          </a:ln>
        </p:spPr>
        <p:txBody>
          <a:bodyPr spcFirstLastPara="1" wrap="square" lIns="91425" tIns="91425" rIns="91425" bIns="91425" anchor="t" anchorCtr="0">
            <a:noAutofit/>
          </a:bodyPr>
          <a:lstStyle/>
          <a:p>
            <a:pPr marR="25400"/>
            <a:r>
              <a:rPr lang="en" sz="3000" b="1" dirty="0" smtClean="0">
                <a:solidFill>
                  <a:srgbClr val="FFFFFF"/>
                </a:solidFill>
                <a:latin typeface="Helvetica Neue"/>
                <a:ea typeface="Helvetica Neue"/>
                <a:cs typeface="Helvetica Neue"/>
                <a:sym typeface="Helvetica Neue"/>
              </a:rPr>
              <a:t>Solution – 3 Steps Ecosystem</a:t>
            </a:r>
            <a:endParaRPr sz="2000" b="1" dirty="0">
              <a:solidFill>
                <a:srgbClr val="FFFFFF"/>
              </a:solidFill>
              <a:latin typeface="Avenir"/>
              <a:ea typeface="Avenir"/>
              <a:cs typeface="Avenir"/>
              <a:sym typeface="Avenir"/>
            </a:endParaRPr>
          </a:p>
        </p:txBody>
      </p:sp>
      <p:sp>
        <p:nvSpPr>
          <p:cNvPr id="20" name="Shape 232"/>
          <p:cNvSpPr txBox="1"/>
          <p:nvPr/>
        </p:nvSpPr>
        <p:spPr>
          <a:xfrm>
            <a:off x="702098" y="3797960"/>
            <a:ext cx="2034811" cy="540000"/>
          </a:xfrm>
          <a:prstGeom prst="rect">
            <a:avLst/>
          </a:prstGeom>
          <a:noFill/>
          <a:ln>
            <a:noFill/>
          </a:ln>
          <a:effectLst>
            <a:outerShdw blurRad="50800" dist="38100" dir="2700000" algn="tl" rotWithShape="0">
              <a:srgbClr val="000000">
                <a:alpha val="40000"/>
              </a:srgbClr>
            </a:outerShdw>
          </a:effectLst>
        </p:spPr>
        <p:txBody>
          <a:bodyPr spcFirstLastPara="1" wrap="square" lIns="68569" tIns="34275" rIns="68569" bIns="34275" anchor="ctr" anchorCtr="1">
            <a:noAutofit/>
          </a:bodyPr>
          <a:lstStyle/>
          <a:p>
            <a:r>
              <a:rPr lang="de-CH" sz="1500" b="1" dirty="0">
                <a:solidFill>
                  <a:srgbClr val="FFFFFF"/>
                </a:solidFill>
                <a:latin typeface="Avenir"/>
                <a:ea typeface="Avenir"/>
                <a:cs typeface="Avenir"/>
                <a:sym typeface="Avenir"/>
              </a:rPr>
              <a:t>2-Click Consumer Credit </a:t>
            </a:r>
          </a:p>
          <a:p>
            <a:r>
              <a:rPr lang="de-CH" sz="1500" b="1" dirty="0">
                <a:solidFill>
                  <a:srgbClr val="FFFFFF"/>
                </a:solidFill>
                <a:latin typeface="Avenir"/>
                <a:ea typeface="Avenir"/>
                <a:cs typeface="Avenir"/>
                <a:sym typeface="Avenir"/>
              </a:rPr>
              <a:t> </a:t>
            </a:r>
          </a:p>
        </p:txBody>
      </p:sp>
      <p:sp>
        <p:nvSpPr>
          <p:cNvPr id="21" name="Shape 233"/>
          <p:cNvSpPr txBox="1"/>
          <p:nvPr/>
        </p:nvSpPr>
        <p:spPr>
          <a:xfrm>
            <a:off x="3325069" y="1625386"/>
            <a:ext cx="2767418" cy="862484"/>
          </a:xfrm>
          <a:prstGeom prst="rect">
            <a:avLst/>
          </a:prstGeom>
          <a:noFill/>
          <a:ln>
            <a:noFill/>
          </a:ln>
          <a:effectLst>
            <a:outerShdw blurRad="50800" dist="38100" dir="2700000" algn="tl" rotWithShape="0">
              <a:srgbClr val="000000">
                <a:alpha val="40000"/>
              </a:srgbClr>
            </a:outerShdw>
          </a:effectLst>
        </p:spPr>
        <p:txBody>
          <a:bodyPr spcFirstLastPara="1" wrap="square" lIns="68569" tIns="34275" rIns="68569" bIns="34275" anchor="ctr" anchorCtr="1">
            <a:noAutofit/>
          </a:bodyPr>
          <a:lstStyle/>
          <a:p>
            <a:r>
              <a:rPr lang="de-CH" sz="1500" b="1" dirty="0">
                <a:solidFill>
                  <a:srgbClr val="FFFFFF"/>
                </a:solidFill>
                <a:latin typeface="Avenir"/>
                <a:ea typeface="Avenir"/>
                <a:cs typeface="Avenir"/>
                <a:sym typeface="Avenir"/>
              </a:rPr>
              <a:t>Credit Tokenization + </a:t>
            </a:r>
          </a:p>
          <a:p>
            <a:r>
              <a:rPr lang="de-CH" sz="1500" b="1" dirty="0">
                <a:solidFill>
                  <a:srgbClr val="FFFFFF"/>
                </a:solidFill>
                <a:latin typeface="Avenir"/>
                <a:ea typeface="Avenir"/>
                <a:cs typeface="Avenir"/>
                <a:sym typeface="Avenir"/>
              </a:rPr>
              <a:t>Credit Transferability</a:t>
            </a:r>
          </a:p>
        </p:txBody>
      </p:sp>
      <p:grpSp>
        <p:nvGrpSpPr>
          <p:cNvPr id="22" name="Shape 236"/>
          <p:cNvGrpSpPr/>
          <p:nvPr/>
        </p:nvGrpSpPr>
        <p:grpSpPr>
          <a:xfrm>
            <a:off x="627011" y="2203572"/>
            <a:ext cx="2109897" cy="1582931"/>
            <a:chOff x="958397" y="1632923"/>
            <a:chExt cx="3263313" cy="2539103"/>
          </a:xfrm>
        </p:grpSpPr>
        <p:pic>
          <p:nvPicPr>
            <p:cNvPr id="23" name="Shape 237"/>
            <p:cNvPicPr preferRelativeResize="0"/>
            <p:nvPr/>
          </p:nvPicPr>
          <p:blipFill rotWithShape="1">
            <a:blip r:embed="rId3">
              <a:alphaModFix/>
            </a:blip>
            <a:srcRect/>
            <a:stretch/>
          </p:blipFill>
          <p:spPr>
            <a:xfrm>
              <a:off x="958397" y="1632923"/>
              <a:ext cx="3263313" cy="2539103"/>
            </a:xfrm>
            <a:prstGeom prst="rect">
              <a:avLst/>
            </a:prstGeom>
            <a:noFill/>
            <a:ln>
              <a:noFill/>
            </a:ln>
          </p:spPr>
        </p:pic>
        <p:pic>
          <p:nvPicPr>
            <p:cNvPr id="24" name="Shape 238"/>
            <p:cNvPicPr preferRelativeResize="0"/>
            <p:nvPr/>
          </p:nvPicPr>
          <p:blipFill rotWithShape="1">
            <a:blip r:embed="rId4">
              <a:alphaModFix/>
            </a:blip>
            <a:srcRect t="26883" b="15634"/>
            <a:stretch/>
          </p:blipFill>
          <p:spPr>
            <a:xfrm>
              <a:off x="1507787" y="2118500"/>
              <a:ext cx="2149813" cy="1332913"/>
            </a:xfrm>
            <a:prstGeom prst="rect">
              <a:avLst/>
            </a:prstGeom>
            <a:noFill/>
            <a:ln>
              <a:noFill/>
            </a:ln>
          </p:spPr>
        </p:pic>
      </p:grpSp>
      <p:pic>
        <p:nvPicPr>
          <p:cNvPr id="25" name="Shape 239"/>
          <p:cNvPicPr preferRelativeResize="0"/>
          <p:nvPr/>
        </p:nvPicPr>
        <p:blipFill rotWithShape="1">
          <a:blip r:embed="rId5">
            <a:alphaModFix/>
          </a:blip>
          <a:srcRect/>
          <a:stretch/>
        </p:blipFill>
        <p:spPr>
          <a:xfrm>
            <a:off x="4417499" y="864410"/>
            <a:ext cx="749973" cy="700045"/>
          </a:xfrm>
          <a:prstGeom prst="rect">
            <a:avLst/>
          </a:prstGeom>
          <a:noFill/>
          <a:ln>
            <a:noFill/>
          </a:ln>
        </p:spPr>
      </p:pic>
      <p:pic>
        <p:nvPicPr>
          <p:cNvPr id="26" name="Shape 240"/>
          <p:cNvPicPr preferRelativeResize="0"/>
          <p:nvPr/>
        </p:nvPicPr>
        <p:blipFill rotWithShape="1">
          <a:blip r:embed="rId5">
            <a:alphaModFix/>
          </a:blip>
          <a:srcRect/>
          <a:stretch/>
        </p:blipFill>
        <p:spPr>
          <a:xfrm>
            <a:off x="3794868" y="864410"/>
            <a:ext cx="749973" cy="700045"/>
          </a:xfrm>
          <a:prstGeom prst="rect">
            <a:avLst/>
          </a:prstGeom>
          <a:noFill/>
          <a:ln>
            <a:noFill/>
          </a:ln>
        </p:spPr>
      </p:pic>
      <p:sp>
        <p:nvSpPr>
          <p:cNvPr id="27" name="Shape 234"/>
          <p:cNvSpPr txBox="1"/>
          <p:nvPr/>
        </p:nvSpPr>
        <p:spPr>
          <a:xfrm>
            <a:off x="6595252" y="3710612"/>
            <a:ext cx="2171858" cy="540000"/>
          </a:xfrm>
          <a:prstGeom prst="rect">
            <a:avLst/>
          </a:prstGeom>
          <a:noFill/>
          <a:ln>
            <a:noFill/>
          </a:ln>
          <a:effectLst>
            <a:outerShdw blurRad="50800" dist="38100" dir="2700000" algn="tl" rotWithShape="0">
              <a:srgbClr val="000000">
                <a:alpha val="40000"/>
              </a:srgbClr>
            </a:outerShdw>
          </a:effectLst>
        </p:spPr>
        <p:txBody>
          <a:bodyPr spcFirstLastPara="1" wrap="square" lIns="68569" tIns="34275" rIns="68569" bIns="34275" anchor="ctr" anchorCtr="1">
            <a:noAutofit/>
          </a:bodyPr>
          <a:lstStyle/>
          <a:p>
            <a:r>
              <a:rPr lang="de-CH" sz="1500" b="1" dirty="0">
                <a:solidFill>
                  <a:srgbClr val="FFFFFF"/>
                </a:solidFill>
                <a:latin typeface="Avenir"/>
                <a:sym typeface="Avenir"/>
              </a:rPr>
              <a:t>Private fixed income funds for Investors</a:t>
            </a:r>
            <a:endParaRPr sz="825" dirty="0">
              <a:latin typeface="Avenir"/>
            </a:endParaRP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6149" y="2461298"/>
            <a:ext cx="1177274" cy="1128764"/>
          </a:xfrm>
          <a:prstGeom prst="rect">
            <a:avLst/>
          </a:prstGeom>
        </p:spPr>
      </p:pic>
      <p:sp>
        <p:nvSpPr>
          <p:cNvPr id="29" name="Rectangle 28"/>
          <p:cNvSpPr/>
          <p:nvPr/>
        </p:nvSpPr>
        <p:spPr>
          <a:xfrm>
            <a:off x="6996149" y="2460679"/>
            <a:ext cx="1177274" cy="1128763"/>
          </a:xfrm>
          <a:prstGeom prst="rect">
            <a:avLst/>
          </a:prstGeom>
          <a:solidFill>
            <a:srgbClr val="0070C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rgbClr val="FFFFFF"/>
              </a:solidFill>
            </a:endParaRPr>
          </a:p>
        </p:txBody>
      </p:sp>
      <p:sp>
        <p:nvSpPr>
          <p:cNvPr id="30" name="Down Arrow 29"/>
          <p:cNvSpPr/>
          <p:nvPr/>
        </p:nvSpPr>
        <p:spPr>
          <a:xfrm rot="14375175">
            <a:off x="2560751" y="1203545"/>
            <a:ext cx="400320" cy="1199630"/>
          </a:xfrm>
          <a:prstGeom prst="downArrow">
            <a:avLst>
              <a:gd name="adj1" fmla="val 50000"/>
              <a:gd name="adj2" fmla="val 6922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a:solidFill>
                <a:srgbClr val="000000"/>
              </a:solidFill>
            </a:endParaRPr>
          </a:p>
        </p:txBody>
      </p:sp>
      <p:sp>
        <p:nvSpPr>
          <p:cNvPr id="31" name="Down Arrow 30"/>
          <p:cNvSpPr/>
          <p:nvPr/>
        </p:nvSpPr>
        <p:spPr>
          <a:xfrm rot="18043438">
            <a:off x="6207829" y="1262419"/>
            <a:ext cx="400320" cy="1199630"/>
          </a:xfrm>
          <a:prstGeom prst="downArrow">
            <a:avLst>
              <a:gd name="adj1" fmla="val 50000"/>
              <a:gd name="adj2" fmla="val 6922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a:solidFill>
                <a:srgbClr val="000000"/>
              </a:solidFill>
            </a:endParaRPr>
          </a:p>
        </p:txBody>
      </p:sp>
      <p:sp>
        <p:nvSpPr>
          <p:cNvPr id="32" name="Down Arrow 31"/>
          <p:cNvSpPr/>
          <p:nvPr/>
        </p:nvSpPr>
        <p:spPr>
          <a:xfrm rot="5400000">
            <a:off x="4402098" y="1420110"/>
            <a:ext cx="400320" cy="3611461"/>
          </a:xfrm>
          <a:prstGeom prst="downArrow">
            <a:avLst>
              <a:gd name="adj1" fmla="val 50000"/>
              <a:gd name="adj2" fmla="val 6922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a:solidFill>
                <a:srgbClr val="000000"/>
              </a:solidFill>
            </a:endParaRPr>
          </a:p>
        </p:txBody>
      </p:sp>
    </p:spTree>
    <p:extLst>
      <p:ext uri="{BB962C8B-B14F-4D97-AF65-F5344CB8AC3E}">
        <p14:creationId xmlns:p14="http://schemas.microsoft.com/office/powerpoint/2010/main" val="1795754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254C"/>
        </a:solidFill>
        <a:effectLst/>
      </p:bgPr>
    </p:bg>
    <p:spTree>
      <p:nvGrpSpPr>
        <p:cNvPr id="1" name="Shape 286"/>
        <p:cNvGrpSpPr/>
        <p:nvPr/>
      </p:nvGrpSpPr>
      <p:grpSpPr>
        <a:xfrm>
          <a:off x="0" y="0"/>
          <a:ext cx="0" cy="0"/>
          <a:chOff x="0" y="0"/>
          <a:chExt cx="0" cy="0"/>
        </a:xfrm>
      </p:grpSpPr>
      <p:pic>
        <p:nvPicPr>
          <p:cNvPr id="5" name="7smFF4CgreA"/>
          <p:cNvPicPr>
            <a:picLocks noRot="1" noChangeAspect="1"/>
          </p:cNvPicPr>
          <p:nvPr>
            <a:videoFile r:link="rId1"/>
          </p:nvPr>
        </p:nvPicPr>
        <p:blipFill>
          <a:blip r:embed="rId4"/>
          <a:stretch>
            <a:fillRect/>
          </a:stretch>
        </p:blipFill>
        <p:spPr>
          <a:xfrm>
            <a:off x="1063413" y="37385"/>
            <a:ext cx="6877520" cy="5015522"/>
          </a:xfrm>
          <a:prstGeom prst="rect">
            <a:avLst/>
          </a:prstGeom>
        </p:spPr>
      </p:pic>
      <p:sp>
        <p:nvSpPr>
          <p:cNvPr id="6" name="Shape 233"/>
          <p:cNvSpPr txBox="1"/>
          <p:nvPr/>
        </p:nvSpPr>
        <p:spPr>
          <a:xfrm>
            <a:off x="81280" y="2086185"/>
            <a:ext cx="887307" cy="730921"/>
          </a:xfrm>
          <a:prstGeom prst="rect">
            <a:avLst/>
          </a:prstGeom>
          <a:noFill/>
          <a:ln>
            <a:noFill/>
          </a:ln>
          <a:effectLst>
            <a:outerShdw blurRad="50800" dist="38100" dir="2700000" algn="tl" rotWithShape="0">
              <a:srgbClr val="000000">
                <a:alpha val="40000"/>
              </a:srgbClr>
            </a:outerShdw>
          </a:effectLst>
        </p:spPr>
        <p:txBody>
          <a:bodyPr spcFirstLastPara="1" wrap="square" lIns="68569" tIns="34275" rIns="68569" bIns="34275" anchor="ctr" anchorCtr="1">
            <a:noAutofit/>
          </a:bodyPr>
          <a:lstStyle/>
          <a:p>
            <a:r>
              <a:rPr lang="de-CH" sz="1800" b="1" dirty="0" smtClean="0">
                <a:solidFill>
                  <a:srgbClr val="FFFFFF"/>
                </a:solidFill>
                <a:latin typeface="Avenir"/>
                <a:ea typeface="Avenir"/>
                <a:cs typeface="Avenir"/>
                <a:sym typeface="Avenir"/>
              </a:rPr>
              <a:t>DEMO</a:t>
            </a:r>
            <a:endParaRPr lang="de-CH" sz="1800" b="1" dirty="0">
              <a:solidFill>
                <a:srgbClr val="FFFFFF"/>
              </a:solidFill>
              <a:latin typeface="Avenir"/>
              <a:ea typeface="Avenir"/>
              <a:cs typeface="Avenir"/>
              <a:sym typeface="Avenir"/>
            </a:endParaRPr>
          </a:p>
        </p:txBody>
      </p:sp>
    </p:spTree>
    <p:extLst>
      <p:ext uri="{BB962C8B-B14F-4D97-AF65-F5344CB8AC3E}">
        <p14:creationId xmlns:p14="http://schemas.microsoft.com/office/powerpoint/2010/main" val="25976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254C"/>
        </a:solidFill>
        <a:effectLst/>
      </p:bgPr>
    </p:bg>
    <p:spTree>
      <p:nvGrpSpPr>
        <p:cNvPr id="1" name="Shape 262"/>
        <p:cNvGrpSpPr/>
        <p:nvPr/>
      </p:nvGrpSpPr>
      <p:grpSpPr>
        <a:xfrm>
          <a:off x="0" y="0"/>
          <a:ext cx="0" cy="0"/>
          <a:chOff x="0" y="0"/>
          <a:chExt cx="0" cy="0"/>
        </a:xfrm>
      </p:grpSpPr>
      <p:sp>
        <p:nvSpPr>
          <p:cNvPr id="282" name="Google Shape;282;p53"/>
          <p:cNvSpPr txBox="1"/>
          <p:nvPr/>
        </p:nvSpPr>
        <p:spPr>
          <a:xfrm>
            <a:off x="220667" y="223814"/>
            <a:ext cx="9180720" cy="867000"/>
          </a:xfrm>
          <a:prstGeom prst="rect">
            <a:avLst/>
          </a:prstGeom>
          <a:noFill/>
          <a:ln>
            <a:noFill/>
          </a:ln>
        </p:spPr>
        <p:txBody>
          <a:bodyPr spcFirstLastPara="1" wrap="square" lIns="91425" tIns="91425" rIns="91425" bIns="91425" anchor="t" anchorCtr="0">
            <a:noAutofit/>
          </a:bodyPr>
          <a:lstStyle/>
          <a:p>
            <a:pPr marR="25400"/>
            <a:r>
              <a:rPr lang="en" sz="3000" b="1" dirty="0" smtClean="0">
                <a:solidFill>
                  <a:srgbClr val="FFFFFF"/>
                </a:solidFill>
                <a:latin typeface="Helvetica Neue"/>
                <a:ea typeface="Helvetica Neue"/>
                <a:cs typeface="Helvetica Neue"/>
                <a:sym typeface="Helvetica Neue"/>
              </a:rPr>
              <a:t>Differentiation </a:t>
            </a:r>
            <a:r>
              <a:rPr lang="en" sz="3000" b="1" dirty="0">
                <a:solidFill>
                  <a:srgbClr val="FFFFFF"/>
                </a:solidFill>
                <a:latin typeface="Helvetica Neue"/>
                <a:ea typeface="Helvetica Neue"/>
                <a:cs typeface="Helvetica Neue"/>
                <a:sym typeface="Helvetica Neue"/>
              </a:rPr>
              <a:t>– </a:t>
            </a:r>
            <a:r>
              <a:rPr lang="en" sz="3000" b="1" dirty="0" smtClean="0">
                <a:solidFill>
                  <a:srgbClr val="FFFFFF"/>
                </a:solidFill>
                <a:latin typeface="Helvetica Neue"/>
                <a:ea typeface="Helvetica Neue"/>
                <a:cs typeface="Helvetica Neue"/>
                <a:sym typeface="Helvetica Neue"/>
              </a:rPr>
              <a:t>4 times NO by Competition …</a:t>
            </a:r>
            <a:endParaRPr sz="2000" b="1" dirty="0">
              <a:solidFill>
                <a:srgbClr val="FFFFFF"/>
              </a:solidFill>
              <a:latin typeface="Avenir"/>
              <a:ea typeface="Avenir"/>
              <a:cs typeface="Avenir"/>
              <a:sym typeface="Avenir"/>
            </a:endParaRPr>
          </a:p>
        </p:txBody>
      </p:sp>
      <p:graphicFrame>
        <p:nvGraphicFramePr>
          <p:cNvPr id="22" name="Google Shape;174;p31"/>
          <p:cNvGraphicFramePr/>
          <p:nvPr>
            <p:extLst>
              <p:ext uri="{D42A27DB-BD31-4B8C-83A1-F6EECF244321}">
                <p14:modId xmlns:p14="http://schemas.microsoft.com/office/powerpoint/2010/main" val="822369546"/>
              </p:ext>
            </p:extLst>
          </p:nvPr>
        </p:nvGraphicFramePr>
        <p:xfrm>
          <a:off x="364794" y="958165"/>
          <a:ext cx="8415229" cy="3767599"/>
        </p:xfrm>
        <a:graphic>
          <a:graphicData uri="http://schemas.openxmlformats.org/drawingml/2006/table">
            <a:tbl>
              <a:tblPr>
                <a:noFill/>
              </a:tblPr>
              <a:tblGrid>
                <a:gridCol w="1658122"/>
                <a:gridCol w="873153"/>
                <a:gridCol w="1282198"/>
                <a:gridCol w="1226634"/>
                <a:gridCol w="1003449"/>
                <a:gridCol w="1014593"/>
                <a:gridCol w="1357080"/>
              </a:tblGrid>
              <a:tr h="47917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spcBef>
                          <a:spcPts val="0"/>
                        </a:spcBef>
                        <a:spcAft>
                          <a:spcPts val="0"/>
                        </a:spcAft>
                        <a:buNone/>
                      </a:pPr>
                      <a:r>
                        <a:rPr lang="en" sz="1100" dirty="0">
                          <a:solidFill>
                            <a:srgbClr val="FFFFFF"/>
                          </a:solidFill>
                          <a:latin typeface="Avenir"/>
                          <a:ea typeface="Avenir"/>
                          <a:cs typeface="Avenir"/>
                          <a:sym typeface="Avenir"/>
                        </a:rPr>
                        <a:t>Company</a:t>
                      </a:r>
                      <a:endParaRPr sz="1100" dirty="0">
                        <a:solidFill>
                          <a:srgbClr val="FFFFFF"/>
                        </a:solidFill>
                        <a:latin typeface="Avenir"/>
                        <a:ea typeface="Avenir"/>
                        <a:cs typeface="Avenir"/>
                        <a:sym typeface="Avenir"/>
                      </a:endParaRPr>
                    </a:p>
                  </a:txBody>
                  <a:tcPr marL="68569" marR="68569" marT="51431" marB="51431">
                    <a:lnL w="12700" cmpd="sng">
                      <a:solidFill>
                        <a:prstClr val="black"/>
                      </a:solidFill>
                      <a:prstDash val="solid"/>
                    </a:lnL>
                    <a:lnR w="12700" cap="flat" cmpd="sng" algn="ctr">
                      <a:solidFill>
                        <a:schemeClr val="tx1"/>
                      </a:solidFill>
                      <a:prstDash val="solid"/>
                      <a:round/>
                      <a:headEnd type="none" w="med" len="med"/>
                      <a:tailEnd type="none" w="med" len="med"/>
                    </a:lnR>
                    <a:lnT w="12700" cmpd="sng">
                      <a:solidFill>
                        <a:prstClr val="black"/>
                      </a:solid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F579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1100" dirty="0">
                          <a:solidFill>
                            <a:srgbClr val="FFFFFF"/>
                          </a:solidFill>
                          <a:latin typeface="Avenir"/>
                          <a:ea typeface="Avenir"/>
                          <a:cs typeface="Avenir"/>
                          <a:sym typeface="Avenir"/>
                        </a:rPr>
                        <a:t>P2P</a:t>
                      </a:r>
                      <a:endParaRPr sz="1100" dirty="0">
                        <a:solidFill>
                          <a:srgbClr val="FFFFFF"/>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prstClr val="black"/>
                      </a:solid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F579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1100" dirty="0">
                          <a:solidFill>
                            <a:srgbClr val="FFFFFF"/>
                          </a:solidFill>
                          <a:latin typeface="Avenir"/>
                          <a:ea typeface="Avenir"/>
                          <a:cs typeface="Avenir"/>
                          <a:sym typeface="Avenir"/>
                        </a:rPr>
                        <a:t>Collateral </a:t>
                      </a:r>
                      <a:endParaRPr lang="en" sz="1100" dirty="0" smtClean="0">
                        <a:solidFill>
                          <a:srgbClr val="FFFFFF"/>
                        </a:solidFill>
                        <a:latin typeface="Avenir"/>
                        <a:ea typeface="Avenir"/>
                        <a:cs typeface="Avenir"/>
                        <a:sym typeface="Avenir"/>
                      </a:endParaRPr>
                    </a:p>
                    <a:p>
                      <a:pPr marL="0" lvl="0" indent="0" rtl="0">
                        <a:spcBef>
                          <a:spcPts val="0"/>
                        </a:spcBef>
                        <a:spcAft>
                          <a:spcPts val="0"/>
                        </a:spcAft>
                        <a:buNone/>
                      </a:pPr>
                      <a:r>
                        <a:rPr lang="en" sz="1100" dirty="0" smtClean="0">
                          <a:solidFill>
                            <a:srgbClr val="FFFFFF"/>
                          </a:solidFill>
                          <a:latin typeface="Avenir"/>
                          <a:ea typeface="Avenir"/>
                          <a:cs typeface="Avenir"/>
                          <a:sym typeface="Avenir"/>
                        </a:rPr>
                        <a:t>Needed </a:t>
                      </a:r>
                      <a:endParaRPr sz="1100" dirty="0">
                        <a:solidFill>
                          <a:srgbClr val="FFFFFF"/>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F579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1100" dirty="0">
                          <a:solidFill>
                            <a:srgbClr val="FFFFFF"/>
                          </a:solidFill>
                          <a:latin typeface="Avenir"/>
                          <a:ea typeface="Avenir"/>
                          <a:cs typeface="Avenir"/>
                          <a:sym typeface="Avenir"/>
                        </a:rPr>
                        <a:t>Loan </a:t>
                      </a:r>
                      <a:endParaRPr lang="en" sz="1100" dirty="0" smtClean="0">
                        <a:solidFill>
                          <a:srgbClr val="FFFFFF"/>
                        </a:solidFill>
                        <a:latin typeface="Avenir"/>
                        <a:ea typeface="Avenir"/>
                        <a:cs typeface="Avenir"/>
                        <a:sym typeface="Avenir"/>
                      </a:endParaRPr>
                    </a:p>
                    <a:p>
                      <a:pPr marL="0" lvl="0" indent="0" rtl="0">
                        <a:spcBef>
                          <a:spcPts val="0"/>
                        </a:spcBef>
                        <a:spcAft>
                          <a:spcPts val="0"/>
                        </a:spcAft>
                        <a:buNone/>
                      </a:pPr>
                      <a:r>
                        <a:rPr lang="en" sz="1100" dirty="0" smtClean="0">
                          <a:solidFill>
                            <a:srgbClr val="FFFFFF"/>
                          </a:solidFill>
                          <a:latin typeface="Avenir"/>
                          <a:ea typeface="Avenir"/>
                          <a:cs typeface="Avenir"/>
                          <a:sym typeface="Avenir"/>
                        </a:rPr>
                        <a:t>Time</a:t>
                      </a:r>
                      <a:endParaRPr sz="1100" dirty="0">
                        <a:solidFill>
                          <a:srgbClr val="FFFFFF"/>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F579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1100" dirty="0">
                          <a:solidFill>
                            <a:srgbClr val="FFFFFF"/>
                          </a:solidFill>
                          <a:latin typeface="Avenir"/>
                          <a:ea typeface="Avenir"/>
                          <a:cs typeface="Avenir"/>
                          <a:sym typeface="Avenir"/>
                        </a:rPr>
                        <a:t>Credit </a:t>
                      </a:r>
                      <a:r>
                        <a:rPr lang="en" sz="1100" dirty="0" smtClean="0">
                          <a:solidFill>
                            <a:srgbClr val="FFFFFF"/>
                          </a:solidFill>
                          <a:latin typeface="Avenir"/>
                          <a:ea typeface="Avenir"/>
                          <a:cs typeface="Avenir"/>
                          <a:sym typeface="Avenir"/>
                        </a:rPr>
                        <a:t>Protection</a:t>
                      </a:r>
                      <a:endParaRPr sz="1100" dirty="0">
                        <a:solidFill>
                          <a:srgbClr val="FFFFFF"/>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F5799"/>
                    </a:solidFill>
                  </a:tcPr>
                </a:tc>
                <a:tc>
                  <a:txBody>
                    <a:bodyPr/>
                    <a:lstStyle/>
                    <a:p>
                      <a:pPr marL="0" lvl="0" indent="0" rtl="0">
                        <a:spcBef>
                          <a:spcPts val="0"/>
                        </a:spcBef>
                        <a:spcAft>
                          <a:spcPts val="0"/>
                        </a:spcAft>
                        <a:buNone/>
                      </a:pPr>
                      <a:r>
                        <a:rPr lang="en-GB" sz="1100" dirty="0" smtClean="0">
                          <a:solidFill>
                            <a:srgbClr val="FFFFFF"/>
                          </a:solidFill>
                          <a:latin typeface="Avenir"/>
                          <a:ea typeface="Avenir"/>
                          <a:cs typeface="Avenir"/>
                          <a:sym typeface="Avenir"/>
                        </a:rPr>
                        <a:t>Credit Tokenization</a:t>
                      </a:r>
                      <a:endParaRPr sz="1100" dirty="0">
                        <a:solidFill>
                          <a:srgbClr val="FFFFFF"/>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F579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1100" dirty="0" smtClean="0">
                          <a:solidFill>
                            <a:srgbClr val="FFFFFF"/>
                          </a:solidFill>
                          <a:latin typeface="Avenir"/>
                          <a:ea typeface="Avenir"/>
                          <a:cs typeface="Avenir"/>
                          <a:sym typeface="Avenir"/>
                        </a:rPr>
                        <a:t>Credit Transferability</a:t>
                      </a:r>
                      <a:endParaRPr sz="1100" dirty="0">
                        <a:solidFill>
                          <a:srgbClr val="FFFFFF"/>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F5799"/>
                    </a:solidFill>
                  </a:tcPr>
                </a:tc>
              </a:tr>
              <a:tr h="35517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endParaRPr sz="800" dirty="0">
                        <a:latin typeface="Avenir"/>
                        <a:ea typeface="Avenir"/>
                        <a:cs typeface="Avenir"/>
                        <a:sym typeface="Avenir"/>
                      </a:endParaRPr>
                    </a:p>
                  </a:txBody>
                  <a:tcPr marL="68569" marR="68569" marT="51431" marB="51431">
                    <a:lnL w="12700" cmpd="sng">
                      <a:solidFill>
                        <a:prstClr val="black"/>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b="1" dirty="0" smtClean="0">
                          <a:latin typeface="Avenir"/>
                          <a:ea typeface="Avenir"/>
                          <a:cs typeface="Avenir"/>
                          <a:sym typeface="Avenir"/>
                        </a:rPr>
                        <a:t>-</a:t>
                      </a: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rtl="0">
                        <a:spcBef>
                          <a:spcPts val="0"/>
                        </a:spcBef>
                        <a:spcAft>
                          <a:spcPts val="0"/>
                        </a:spcAft>
                        <a:buNone/>
                      </a:pPr>
                      <a:r>
                        <a:rPr lang="en" sz="900" b="1" dirty="0">
                          <a:solidFill>
                            <a:srgbClr val="85200C"/>
                          </a:solidFill>
                          <a:latin typeface="Avenir"/>
                          <a:ea typeface="Avenir"/>
                          <a:cs typeface="Avenir"/>
                          <a:sym typeface="Avenir"/>
                        </a:rPr>
                        <a:t>200-500%</a:t>
                      </a:r>
                      <a:endParaRPr sz="900" b="1" dirty="0">
                        <a:solidFill>
                          <a:srgbClr val="85200C"/>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900" b="1">
                          <a:solidFill>
                            <a:srgbClr val="38761D"/>
                          </a:solidFill>
                          <a:latin typeface="Avenir"/>
                          <a:ea typeface="Avenir"/>
                          <a:cs typeface="Avenir"/>
                          <a:sym typeface="Avenir"/>
                        </a:rPr>
                        <a:t>Minutes</a:t>
                      </a:r>
                      <a:endParaRPr sz="900" b="1">
                        <a:solidFill>
                          <a:srgbClr val="38761D"/>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rgbClr val="000000"/>
                        </a:buClr>
                        <a:buSzPts val="1100"/>
                        <a:buFont typeface="Arial"/>
                        <a:buNone/>
                      </a:pPr>
                      <a:r>
                        <a:rPr lang="en" sz="900" dirty="0">
                          <a:latin typeface="Avenir"/>
                          <a:ea typeface="Avenir"/>
                          <a:cs typeface="Avenir"/>
                          <a:sym typeface="Avenir"/>
                        </a:rPr>
                        <a:t>Partial</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rtl="0">
                        <a:spcBef>
                          <a:spcPts val="0"/>
                        </a:spcBef>
                        <a:spcAft>
                          <a:spcPts val="0"/>
                        </a:spcAft>
                        <a:buClr>
                          <a:srgbClr val="000000"/>
                        </a:buClr>
                        <a:buSzPts val="1100"/>
                        <a:buFont typeface="Arial"/>
                        <a:buNone/>
                      </a:pPr>
                      <a:r>
                        <a:rPr lang="en-GB" sz="900" dirty="0" smtClean="0">
                          <a:latin typeface="Avenir"/>
                          <a:ea typeface="Avenir"/>
                          <a:cs typeface="Avenir"/>
                          <a:sym typeface="Avenir"/>
                        </a:rPr>
                        <a:t>No</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900">
                          <a:latin typeface="Avenir"/>
                          <a:ea typeface="Avenir"/>
                          <a:cs typeface="Avenir"/>
                          <a:sym typeface="Avenir"/>
                        </a:rPr>
                        <a:t>No</a:t>
                      </a:r>
                      <a:endParaRPr sz="90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mpd="sng">
                      <a:solidFill>
                        <a:prstClr val="black"/>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134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800" dirty="0">
                          <a:latin typeface="Avenir"/>
                          <a:ea typeface="Avenir"/>
                          <a:cs typeface="Avenir"/>
                          <a:sym typeface="Avenir"/>
                        </a:rPr>
                        <a:t>                         </a:t>
                      </a:r>
                      <a:endParaRPr sz="800" dirty="0">
                        <a:latin typeface="Avenir"/>
                        <a:ea typeface="Avenir"/>
                        <a:cs typeface="Avenir"/>
                        <a:sym typeface="Avenir"/>
                      </a:endParaRPr>
                    </a:p>
                  </a:txBody>
                  <a:tcPr marL="68569" marR="68569" marT="51431" marB="51431">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1" i="0" u="none" strike="noStrike" kern="0" cap="none" spc="0" normalizeH="0" baseline="0" noProof="0" dirty="0" smtClean="0">
                          <a:ln>
                            <a:noFill/>
                          </a:ln>
                          <a:solidFill>
                            <a:srgbClr val="000000"/>
                          </a:solidFill>
                          <a:effectLst/>
                          <a:uLnTx/>
                          <a:uFillTx/>
                          <a:latin typeface="Avenir"/>
                          <a:ea typeface="Avenir"/>
                          <a:cs typeface="Avenir"/>
                          <a:sym typeface="Avenir"/>
                        </a:rPr>
                        <a:t>-</a:t>
                      </a: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rtl="0">
                        <a:spcBef>
                          <a:spcPts val="0"/>
                        </a:spcBef>
                        <a:spcAft>
                          <a:spcPts val="0"/>
                        </a:spcAft>
                        <a:buNone/>
                      </a:pPr>
                      <a:r>
                        <a:rPr lang="en" sz="900" b="1" dirty="0">
                          <a:solidFill>
                            <a:srgbClr val="DD7E6B"/>
                          </a:solidFill>
                          <a:latin typeface="Avenir"/>
                          <a:ea typeface="Avenir"/>
                          <a:cs typeface="Avenir"/>
                          <a:sym typeface="Avenir"/>
                        </a:rPr>
                        <a:t>140%</a:t>
                      </a:r>
                      <a:endParaRPr sz="900" b="1" dirty="0">
                        <a:solidFill>
                          <a:srgbClr val="DD7E6B"/>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chemeClr val="dk1"/>
                        </a:buClr>
                        <a:buSzPts val="1100"/>
                        <a:buFont typeface="Arial"/>
                        <a:buNone/>
                      </a:pPr>
                      <a:r>
                        <a:rPr lang="en" sz="900" b="1">
                          <a:solidFill>
                            <a:srgbClr val="38761D"/>
                          </a:solidFill>
                          <a:latin typeface="Avenir"/>
                          <a:ea typeface="Avenir"/>
                          <a:cs typeface="Avenir"/>
                          <a:sym typeface="Avenir"/>
                        </a:rPr>
                        <a:t>Minutes</a:t>
                      </a:r>
                      <a:endParaRPr sz="90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rgbClr val="000000"/>
                        </a:buClr>
                        <a:buSzPts val="1100"/>
                        <a:buFont typeface="Arial"/>
                        <a:buNone/>
                      </a:pPr>
                      <a:r>
                        <a:rPr lang="en" sz="900" dirty="0">
                          <a:latin typeface="Avenir"/>
                          <a:ea typeface="Avenir"/>
                          <a:cs typeface="Avenir"/>
                          <a:sym typeface="Avenir"/>
                        </a:rPr>
                        <a:t>No</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rtl="0">
                        <a:spcBef>
                          <a:spcPts val="0"/>
                        </a:spcBef>
                        <a:spcAft>
                          <a:spcPts val="0"/>
                        </a:spcAft>
                        <a:buClr>
                          <a:srgbClr val="000000"/>
                        </a:buClr>
                        <a:buSzPts val="1100"/>
                        <a:buFont typeface="Arial"/>
                        <a:buNone/>
                      </a:pPr>
                      <a:r>
                        <a:rPr lang="en-GB" sz="900" dirty="0" smtClean="0">
                          <a:latin typeface="Avenir"/>
                          <a:ea typeface="Avenir"/>
                          <a:cs typeface="Avenir"/>
                          <a:sym typeface="Avenir"/>
                        </a:rPr>
                        <a:t>No</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900">
                          <a:latin typeface="Avenir"/>
                          <a:ea typeface="Avenir"/>
                          <a:cs typeface="Avenir"/>
                          <a:sym typeface="Avenir"/>
                        </a:rPr>
                        <a:t>No</a:t>
                      </a:r>
                      <a:endParaRPr sz="90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mpd="sng">
                      <a:solidFill>
                        <a:prstClr val="black"/>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134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endParaRPr sz="800" dirty="0">
                        <a:latin typeface="Avenir"/>
                        <a:ea typeface="Avenir"/>
                        <a:cs typeface="Avenir"/>
                        <a:sym typeface="Avenir"/>
                      </a:endParaRPr>
                    </a:p>
                  </a:txBody>
                  <a:tcPr marL="68569" marR="68569" marT="51431" marB="51431">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 sz="1200" b="1" dirty="0" smtClean="0">
                          <a:latin typeface="Avenir"/>
                          <a:ea typeface="Avenir"/>
                          <a:cs typeface="Avenir"/>
                          <a:sym typeface="Avenir"/>
                        </a:rPr>
                        <a:t>+</a:t>
                      </a:r>
                      <a:endParaRPr sz="1200" b="1"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rtl="0">
                        <a:spcBef>
                          <a:spcPts val="0"/>
                        </a:spcBef>
                        <a:spcAft>
                          <a:spcPts val="0"/>
                        </a:spcAft>
                        <a:buNone/>
                      </a:pPr>
                      <a:r>
                        <a:rPr lang="en" sz="900" b="1">
                          <a:solidFill>
                            <a:srgbClr val="DD7E6B"/>
                          </a:solidFill>
                          <a:latin typeface="Avenir"/>
                          <a:ea typeface="Avenir"/>
                          <a:cs typeface="Avenir"/>
                          <a:sym typeface="Avenir"/>
                        </a:rPr>
                        <a:t>150%</a:t>
                      </a:r>
                      <a:endParaRPr sz="900" b="1">
                        <a:solidFill>
                          <a:srgbClr val="DD7E6B"/>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900" b="1">
                          <a:solidFill>
                            <a:srgbClr val="E69138"/>
                          </a:solidFill>
                          <a:latin typeface="Avenir"/>
                          <a:ea typeface="Avenir"/>
                          <a:cs typeface="Avenir"/>
                          <a:sym typeface="Avenir"/>
                        </a:rPr>
                        <a:t>Hours</a:t>
                      </a:r>
                      <a:endParaRPr sz="900" b="1">
                        <a:solidFill>
                          <a:srgbClr val="E69138"/>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900" dirty="0">
                          <a:latin typeface="Avenir"/>
                          <a:ea typeface="Avenir"/>
                          <a:cs typeface="Avenir"/>
                          <a:sym typeface="Avenir"/>
                        </a:rPr>
                        <a:t>Optional</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rtl="0">
                        <a:spcBef>
                          <a:spcPts val="0"/>
                        </a:spcBef>
                        <a:spcAft>
                          <a:spcPts val="0"/>
                        </a:spcAft>
                        <a:buNone/>
                      </a:pPr>
                      <a:r>
                        <a:rPr lang="en-GB" sz="900" dirty="0" smtClean="0">
                          <a:latin typeface="Avenir"/>
                          <a:ea typeface="Avenir"/>
                          <a:cs typeface="Avenir"/>
                          <a:sym typeface="Avenir"/>
                        </a:rPr>
                        <a:t>No</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900">
                          <a:latin typeface="Avenir"/>
                          <a:ea typeface="Avenir"/>
                          <a:cs typeface="Avenir"/>
                          <a:sym typeface="Avenir"/>
                        </a:rPr>
                        <a:t>No</a:t>
                      </a:r>
                      <a:endParaRPr sz="90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mpd="sng">
                      <a:solidFill>
                        <a:prstClr val="black"/>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134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endParaRPr sz="800" dirty="0">
                        <a:latin typeface="Avenir"/>
                        <a:ea typeface="Avenir"/>
                        <a:cs typeface="Avenir"/>
                        <a:sym typeface="Avenir"/>
                      </a:endParaRPr>
                    </a:p>
                  </a:txBody>
                  <a:tcPr marL="68569" marR="68569" marT="51431" marB="51431">
                    <a:lnL w="12700" cmpd="sng">
                      <a:solidFill>
                        <a:prstClr val="black"/>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 sz="1200" b="1" dirty="0" smtClean="0">
                          <a:latin typeface="Avenir"/>
                          <a:ea typeface="Avenir"/>
                          <a:cs typeface="Avenir"/>
                          <a:sym typeface="Avenir"/>
                        </a:rPr>
                        <a:t>-</a:t>
                      </a:r>
                      <a:endParaRPr sz="1200" b="1"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rtl="0">
                        <a:spcBef>
                          <a:spcPts val="0"/>
                        </a:spcBef>
                        <a:spcAft>
                          <a:spcPts val="0"/>
                        </a:spcAft>
                        <a:buNone/>
                      </a:pPr>
                      <a:r>
                        <a:rPr lang="en" sz="900" b="1">
                          <a:solidFill>
                            <a:srgbClr val="DD7E6B"/>
                          </a:solidFill>
                          <a:latin typeface="Avenir"/>
                          <a:ea typeface="Avenir"/>
                          <a:cs typeface="Avenir"/>
                          <a:sym typeface="Avenir"/>
                        </a:rPr>
                        <a:t>140%</a:t>
                      </a:r>
                      <a:endParaRPr sz="900" b="1">
                        <a:solidFill>
                          <a:srgbClr val="DD7E6B"/>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chemeClr val="dk1"/>
                        </a:buClr>
                        <a:buSzPts val="1100"/>
                        <a:buFont typeface="Arial"/>
                        <a:buNone/>
                      </a:pPr>
                      <a:r>
                        <a:rPr lang="en" sz="900" b="1">
                          <a:solidFill>
                            <a:srgbClr val="38761D"/>
                          </a:solidFill>
                          <a:latin typeface="Avenir"/>
                          <a:ea typeface="Avenir"/>
                          <a:cs typeface="Avenir"/>
                          <a:sym typeface="Avenir"/>
                        </a:rPr>
                        <a:t>Minutes</a:t>
                      </a:r>
                      <a:endParaRPr sz="90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chemeClr val="dk1"/>
                        </a:buClr>
                        <a:buSzPts val="1100"/>
                        <a:buFont typeface="Arial"/>
                        <a:buNone/>
                      </a:pPr>
                      <a:r>
                        <a:rPr lang="en" sz="900" dirty="0">
                          <a:solidFill>
                            <a:schemeClr val="tx1"/>
                          </a:solidFill>
                          <a:latin typeface="Avenir"/>
                          <a:ea typeface="Avenir"/>
                          <a:cs typeface="Avenir"/>
                          <a:sym typeface="Avenir"/>
                        </a:rPr>
                        <a:t>N/A</a:t>
                      </a:r>
                      <a:endParaRPr sz="900" dirty="0">
                        <a:solidFill>
                          <a:schemeClr val="tx1"/>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rtl="0">
                        <a:spcBef>
                          <a:spcPts val="0"/>
                        </a:spcBef>
                        <a:spcAft>
                          <a:spcPts val="0"/>
                        </a:spcAft>
                        <a:buClr>
                          <a:schemeClr val="dk1"/>
                        </a:buClr>
                        <a:buSzPts val="1100"/>
                        <a:buFont typeface="Arial"/>
                        <a:buNone/>
                      </a:pPr>
                      <a:r>
                        <a:rPr lang="en-GB" sz="900" dirty="0" smtClean="0">
                          <a:latin typeface="Avenir"/>
                          <a:ea typeface="Avenir"/>
                          <a:cs typeface="Avenir"/>
                          <a:sym typeface="Avenir"/>
                        </a:rPr>
                        <a:t>No</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chemeClr val="dk1"/>
                        </a:buClr>
                        <a:buSzPts val="1100"/>
                        <a:buFont typeface="Arial"/>
                        <a:buNone/>
                      </a:pPr>
                      <a:r>
                        <a:rPr lang="en" sz="900" dirty="0">
                          <a:solidFill>
                            <a:schemeClr val="tx1"/>
                          </a:solidFill>
                          <a:latin typeface="Avenir"/>
                          <a:ea typeface="Avenir"/>
                          <a:cs typeface="Avenir"/>
                          <a:sym typeface="Avenir"/>
                        </a:rPr>
                        <a:t>N/A</a:t>
                      </a:r>
                      <a:endParaRPr sz="900" dirty="0">
                        <a:solidFill>
                          <a:schemeClr val="tx1"/>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mpd="sng">
                      <a:solidFill>
                        <a:prstClr val="black"/>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134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spcBef>
                          <a:spcPts val="0"/>
                        </a:spcBef>
                        <a:spcAft>
                          <a:spcPts val="0"/>
                        </a:spcAft>
                        <a:buNone/>
                      </a:pPr>
                      <a:r>
                        <a:rPr lang="en" sz="800" dirty="0">
                          <a:latin typeface="Avenir"/>
                          <a:ea typeface="Avenir"/>
                          <a:cs typeface="Avenir"/>
                          <a:sym typeface="Avenir"/>
                        </a:rPr>
                        <a:t>                    *</a:t>
                      </a:r>
                      <a:endParaRPr sz="800" dirty="0">
                        <a:latin typeface="Avenir"/>
                        <a:ea typeface="Avenir"/>
                        <a:cs typeface="Avenir"/>
                        <a:sym typeface="Avenir"/>
                      </a:endParaRPr>
                    </a:p>
                  </a:txBody>
                  <a:tcPr marL="68569" marR="68569" marT="51431" marB="51431">
                    <a:lnL w="12700" cmpd="sng">
                      <a:solidFill>
                        <a:prstClr val="black"/>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a:spcBef>
                          <a:spcPts val="0"/>
                        </a:spcBef>
                        <a:spcAft>
                          <a:spcPts val="0"/>
                        </a:spcAft>
                        <a:buClr>
                          <a:schemeClr val="dk1"/>
                        </a:buClr>
                        <a:buSzPts val="1100"/>
                        <a:buFont typeface="Arial"/>
                        <a:buNone/>
                      </a:pPr>
                      <a:r>
                        <a:rPr lang="en" sz="1200" b="1" dirty="0" smtClean="0">
                          <a:solidFill>
                            <a:schemeClr val="dk1"/>
                          </a:solidFill>
                          <a:latin typeface="Avenir"/>
                          <a:ea typeface="Avenir"/>
                          <a:cs typeface="Avenir"/>
                          <a:sym typeface="Avenir"/>
                        </a:rPr>
                        <a:t>+</a:t>
                      </a:r>
                      <a:endParaRPr sz="1200" b="1"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a:spcBef>
                          <a:spcPts val="0"/>
                        </a:spcBef>
                        <a:spcAft>
                          <a:spcPts val="0"/>
                        </a:spcAft>
                        <a:buNone/>
                      </a:pPr>
                      <a:r>
                        <a:rPr lang="en" sz="900" b="1">
                          <a:solidFill>
                            <a:srgbClr val="38761D"/>
                          </a:solidFill>
                          <a:latin typeface="Avenir"/>
                          <a:ea typeface="Avenir"/>
                          <a:cs typeface="Avenir"/>
                          <a:sym typeface="Avenir"/>
                        </a:rPr>
                        <a:t>0</a:t>
                      </a:r>
                      <a:endParaRPr sz="900" b="1">
                        <a:solidFill>
                          <a:srgbClr val="38761D"/>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900" b="1">
                          <a:solidFill>
                            <a:srgbClr val="B45F06"/>
                          </a:solidFill>
                          <a:latin typeface="Avenir"/>
                          <a:ea typeface="Avenir"/>
                          <a:cs typeface="Avenir"/>
                          <a:sym typeface="Avenir"/>
                        </a:rPr>
                        <a:t>Minutes to Hours</a:t>
                      </a:r>
                      <a:endParaRPr sz="900" b="1">
                        <a:solidFill>
                          <a:srgbClr val="B45F06"/>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spcBef>
                          <a:spcPts val="0"/>
                        </a:spcBef>
                        <a:spcAft>
                          <a:spcPts val="0"/>
                        </a:spcAft>
                        <a:buNone/>
                      </a:pPr>
                      <a:r>
                        <a:rPr lang="en" sz="900" dirty="0">
                          <a:latin typeface="Avenir"/>
                          <a:ea typeface="Avenir"/>
                          <a:cs typeface="Avenir"/>
                          <a:sym typeface="Avenir"/>
                        </a:rPr>
                        <a:t>20-30%</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spcBef>
                          <a:spcPts val="0"/>
                        </a:spcBef>
                        <a:spcAft>
                          <a:spcPts val="0"/>
                        </a:spcAft>
                        <a:buNone/>
                      </a:pPr>
                      <a:r>
                        <a:rPr lang="en-GB" sz="900" dirty="0" smtClean="0">
                          <a:latin typeface="Avenir"/>
                          <a:ea typeface="Avenir"/>
                          <a:cs typeface="Avenir"/>
                          <a:sym typeface="Avenir"/>
                        </a:rPr>
                        <a:t>No</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spcBef>
                          <a:spcPts val="0"/>
                        </a:spcBef>
                        <a:spcAft>
                          <a:spcPts val="0"/>
                        </a:spcAft>
                        <a:buNone/>
                      </a:pPr>
                      <a:r>
                        <a:rPr lang="en" sz="900">
                          <a:latin typeface="Avenir"/>
                          <a:ea typeface="Avenir"/>
                          <a:cs typeface="Avenir"/>
                          <a:sym typeface="Avenir"/>
                        </a:rPr>
                        <a:t>No</a:t>
                      </a:r>
                      <a:endParaRPr sz="90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mpd="sng">
                      <a:solidFill>
                        <a:prstClr val="black"/>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134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endParaRPr sz="800" dirty="0">
                        <a:latin typeface="Avenir"/>
                        <a:ea typeface="Avenir"/>
                        <a:cs typeface="Avenir"/>
                        <a:sym typeface="Avenir"/>
                      </a:endParaRPr>
                    </a:p>
                  </a:txBody>
                  <a:tcPr marL="68569" marR="68569" marT="51431" marB="51431">
                    <a:lnL w="12700" cmpd="sng">
                      <a:solidFill>
                        <a:prstClr val="black"/>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Clr>
                          <a:schemeClr val="dk1"/>
                        </a:buClr>
                        <a:buSzPts val="1100"/>
                        <a:buFont typeface="Arial"/>
                        <a:buNone/>
                      </a:pPr>
                      <a:r>
                        <a:rPr lang="en" sz="1200" b="1" dirty="0" smtClean="0">
                          <a:solidFill>
                            <a:schemeClr val="dk1"/>
                          </a:solidFill>
                          <a:latin typeface="Avenir"/>
                          <a:ea typeface="Avenir"/>
                          <a:cs typeface="Avenir"/>
                          <a:sym typeface="Avenir"/>
                        </a:rPr>
                        <a:t>-</a:t>
                      </a:r>
                      <a:endParaRPr sz="1200" b="1"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rtl="0">
                        <a:spcBef>
                          <a:spcPts val="0"/>
                        </a:spcBef>
                        <a:spcAft>
                          <a:spcPts val="0"/>
                        </a:spcAft>
                        <a:buNone/>
                      </a:pPr>
                      <a:r>
                        <a:rPr lang="en" sz="900" b="1" dirty="0">
                          <a:solidFill>
                            <a:srgbClr val="A61C00"/>
                          </a:solidFill>
                          <a:latin typeface="Avenir"/>
                          <a:ea typeface="Avenir"/>
                          <a:cs typeface="Avenir"/>
                          <a:sym typeface="Avenir"/>
                        </a:rPr>
                        <a:t>200%</a:t>
                      </a:r>
                      <a:endParaRPr sz="900" b="1" dirty="0">
                        <a:solidFill>
                          <a:srgbClr val="A61C00"/>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900" b="1" dirty="0">
                          <a:solidFill>
                            <a:srgbClr val="CC4125"/>
                          </a:solidFill>
                          <a:latin typeface="Avenir"/>
                          <a:ea typeface="Avenir"/>
                          <a:cs typeface="Avenir"/>
                          <a:sym typeface="Avenir"/>
                        </a:rPr>
                        <a:t>Days</a:t>
                      </a:r>
                      <a:endParaRPr sz="900" b="1" dirty="0">
                        <a:solidFill>
                          <a:srgbClr val="CC4125"/>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chemeClr val="dk1"/>
                        </a:buClr>
                        <a:buSzPts val="1100"/>
                        <a:buFont typeface="Arial"/>
                        <a:buNone/>
                      </a:pPr>
                      <a:r>
                        <a:rPr lang="en" sz="900" dirty="0">
                          <a:solidFill>
                            <a:schemeClr val="tx1"/>
                          </a:solidFill>
                          <a:latin typeface="Avenir"/>
                          <a:ea typeface="Avenir"/>
                          <a:cs typeface="Avenir"/>
                          <a:sym typeface="Avenir"/>
                        </a:rPr>
                        <a:t>N/A</a:t>
                      </a:r>
                      <a:endParaRPr sz="900" dirty="0">
                        <a:solidFill>
                          <a:schemeClr val="tx1"/>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rtl="0">
                        <a:spcBef>
                          <a:spcPts val="0"/>
                        </a:spcBef>
                        <a:spcAft>
                          <a:spcPts val="0"/>
                        </a:spcAft>
                        <a:buClr>
                          <a:schemeClr val="dk1"/>
                        </a:buClr>
                        <a:buSzPts val="1100"/>
                        <a:buFont typeface="Arial"/>
                        <a:buNone/>
                      </a:pPr>
                      <a:r>
                        <a:rPr lang="en-GB" sz="900" dirty="0" smtClean="0">
                          <a:latin typeface="Avenir"/>
                          <a:ea typeface="Avenir"/>
                          <a:cs typeface="Avenir"/>
                          <a:sym typeface="Avenir"/>
                        </a:rPr>
                        <a:t>No</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chemeClr val="dk1"/>
                        </a:buClr>
                        <a:buSzPts val="1100"/>
                        <a:buFont typeface="Arial"/>
                        <a:buNone/>
                      </a:pPr>
                      <a:r>
                        <a:rPr lang="en" sz="900" dirty="0">
                          <a:solidFill>
                            <a:schemeClr val="tx1"/>
                          </a:solidFill>
                          <a:latin typeface="Avenir"/>
                          <a:ea typeface="Avenir"/>
                          <a:cs typeface="Avenir"/>
                          <a:sym typeface="Avenir"/>
                        </a:rPr>
                        <a:t>N/A</a:t>
                      </a:r>
                      <a:endParaRPr sz="900" dirty="0">
                        <a:solidFill>
                          <a:schemeClr val="tx1"/>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mpd="sng">
                      <a:solidFill>
                        <a:prstClr val="black"/>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134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endParaRPr sz="800" dirty="0">
                        <a:latin typeface="Avenir"/>
                        <a:ea typeface="Avenir"/>
                        <a:cs typeface="Avenir"/>
                        <a:sym typeface="Avenir"/>
                      </a:endParaRPr>
                    </a:p>
                  </a:txBody>
                  <a:tcPr marL="68569" marR="68569" marT="51431" marB="51431">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Clr>
                          <a:schemeClr val="dk1"/>
                        </a:buClr>
                        <a:buSzPts val="1100"/>
                        <a:buFont typeface="Arial"/>
                        <a:buNone/>
                      </a:pPr>
                      <a:r>
                        <a:rPr lang="en" sz="1200" b="1" dirty="0" smtClean="0">
                          <a:solidFill>
                            <a:schemeClr val="dk1"/>
                          </a:solidFill>
                          <a:latin typeface="Avenir"/>
                          <a:ea typeface="Avenir"/>
                          <a:cs typeface="Avenir"/>
                          <a:sym typeface="Avenir"/>
                        </a:rPr>
                        <a:t>-</a:t>
                      </a:r>
                      <a:endParaRPr sz="1200" b="1"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rtl="0">
                        <a:spcBef>
                          <a:spcPts val="0"/>
                        </a:spcBef>
                        <a:spcAft>
                          <a:spcPts val="0"/>
                        </a:spcAft>
                        <a:buNone/>
                      </a:pPr>
                      <a:r>
                        <a:rPr lang="en" sz="900" b="1" dirty="0">
                          <a:solidFill>
                            <a:srgbClr val="CC4125"/>
                          </a:solidFill>
                          <a:latin typeface="Avenir"/>
                          <a:ea typeface="Avenir"/>
                          <a:cs typeface="Avenir"/>
                          <a:sym typeface="Avenir"/>
                        </a:rPr>
                        <a:t>200%</a:t>
                      </a:r>
                      <a:endParaRPr sz="900" b="1" dirty="0">
                        <a:solidFill>
                          <a:srgbClr val="CC4125"/>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chemeClr val="dk1"/>
                        </a:buClr>
                        <a:buSzPts val="1100"/>
                        <a:buFont typeface="Arial"/>
                        <a:buNone/>
                      </a:pPr>
                      <a:r>
                        <a:rPr lang="en" sz="900" b="1">
                          <a:solidFill>
                            <a:srgbClr val="38761D"/>
                          </a:solidFill>
                          <a:latin typeface="Avenir"/>
                          <a:ea typeface="Avenir"/>
                          <a:cs typeface="Avenir"/>
                          <a:sym typeface="Avenir"/>
                        </a:rPr>
                        <a:t>Minutes</a:t>
                      </a:r>
                      <a:endParaRPr sz="90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chemeClr val="dk1"/>
                        </a:buClr>
                        <a:buSzPts val="1100"/>
                        <a:buFont typeface="Arial"/>
                        <a:buNone/>
                      </a:pPr>
                      <a:r>
                        <a:rPr lang="en" sz="900" dirty="0">
                          <a:solidFill>
                            <a:schemeClr val="tx1"/>
                          </a:solidFill>
                          <a:latin typeface="Avenir"/>
                          <a:ea typeface="Avenir"/>
                          <a:cs typeface="Avenir"/>
                          <a:sym typeface="Avenir"/>
                        </a:rPr>
                        <a:t>N/A</a:t>
                      </a:r>
                      <a:endParaRPr sz="900" dirty="0">
                        <a:solidFill>
                          <a:schemeClr val="tx1"/>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rtl="0">
                        <a:spcBef>
                          <a:spcPts val="0"/>
                        </a:spcBef>
                        <a:spcAft>
                          <a:spcPts val="0"/>
                        </a:spcAft>
                        <a:buClr>
                          <a:schemeClr val="dk1"/>
                        </a:buClr>
                        <a:buSzPts val="1100"/>
                        <a:buFont typeface="Arial"/>
                        <a:buNone/>
                      </a:pPr>
                      <a:r>
                        <a:rPr lang="en-GB" sz="900" dirty="0" smtClean="0">
                          <a:latin typeface="Avenir"/>
                          <a:ea typeface="Avenir"/>
                          <a:cs typeface="Avenir"/>
                          <a:sym typeface="Avenir"/>
                        </a:rPr>
                        <a:t>No</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chemeClr val="dk1"/>
                        </a:buClr>
                        <a:buSzPts val="1100"/>
                        <a:buFont typeface="Arial"/>
                        <a:buNone/>
                      </a:pPr>
                      <a:r>
                        <a:rPr lang="en" sz="900" dirty="0">
                          <a:solidFill>
                            <a:schemeClr val="tx1"/>
                          </a:solidFill>
                          <a:latin typeface="Avenir"/>
                          <a:ea typeface="Avenir"/>
                          <a:cs typeface="Avenir"/>
                          <a:sym typeface="Avenir"/>
                        </a:rPr>
                        <a:t>N/A</a:t>
                      </a:r>
                      <a:endParaRPr sz="900" dirty="0">
                        <a:solidFill>
                          <a:schemeClr val="tx1"/>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9525" cap="flat" cmpd="sng">
                      <a:solidFill>
                        <a:srgbClr val="9E9E9E"/>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134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spcBef>
                          <a:spcPts val="0"/>
                        </a:spcBef>
                        <a:spcAft>
                          <a:spcPts val="0"/>
                        </a:spcAft>
                        <a:buNone/>
                      </a:pPr>
                      <a:endParaRPr sz="800" dirty="0">
                        <a:latin typeface="Avenir"/>
                        <a:ea typeface="Avenir"/>
                        <a:cs typeface="Avenir"/>
                        <a:sym typeface="Avenir"/>
                      </a:endParaRPr>
                    </a:p>
                  </a:txBody>
                  <a:tcPr marL="68569" marR="68569" marT="51431" marB="51431">
                    <a:lnL w="12700" cmpd="sng">
                      <a:solidFill>
                        <a:prstClr val="black"/>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a:spcBef>
                          <a:spcPts val="0"/>
                        </a:spcBef>
                        <a:spcAft>
                          <a:spcPts val="0"/>
                        </a:spcAft>
                        <a:buClr>
                          <a:schemeClr val="dk1"/>
                        </a:buClr>
                        <a:buSzPts val="1100"/>
                        <a:buFont typeface="Arial"/>
                        <a:buNone/>
                      </a:pPr>
                      <a:r>
                        <a:rPr lang="en" sz="1200" b="1" dirty="0" smtClean="0">
                          <a:solidFill>
                            <a:schemeClr val="dk1"/>
                          </a:solidFill>
                          <a:latin typeface="Avenir"/>
                          <a:ea typeface="Avenir"/>
                          <a:cs typeface="Avenir"/>
                          <a:sym typeface="Avenir"/>
                        </a:rPr>
                        <a:t>+</a:t>
                      </a:r>
                      <a:endParaRPr sz="1200" b="1"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a:spcBef>
                          <a:spcPts val="0"/>
                        </a:spcBef>
                        <a:spcAft>
                          <a:spcPts val="0"/>
                        </a:spcAft>
                        <a:buNone/>
                      </a:pPr>
                      <a:r>
                        <a:rPr lang="en" sz="900" b="1" dirty="0">
                          <a:solidFill>
                            <a:srgbClr val="38761D"/>
                          </a:solidFill>
                          <a:latin typeface="Avenir"/>
                          <a:ea typeface="Avenir"/>
                          <a:cs typeface="Avenir"/>
                          <a:sym typeface="Avenir"/>
                        </a:rPr>
                        <a:t>Custom</a:t>
                      </a:r>
                      <a:endParaRPr sz="900" b="1" dirty="0">
                        <a:solidFill>
                          <a:srgbClr val="38761D"/>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900" b="1" dirty="0">
                          <a:solidFill>
                            <a:srgbClr val="CC4125"/>
                          </a:solidFill>
                          <a:latin typeface="Avenir"/>
                          <a:ea typeface="Avenir"/>
                          <a:cs typeface="Avenir"/>
                          <a:sym typeface="Avenir"/>
                        </a:rPr>
                        <a:t>Days</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spcBef>
                          <a:spcPts val="0"/>
                        </a:spcBef>
                        <a:spcAft>
                          <a:spcPts val="0"/>
                        </a:spcAft>
                        <a:buNone/>
                      </a:pPr>
                      <a:r>
                        <a:rPr lang="en" sz="900" dirty="0">
                          <a:latin typeface="Avenir"/>
                          <a:ea typeface="Avenir"/>
                          <a:cs typeface="Avenir"/>
                          <a:sym typeface="Avenir"/>
                        </a:rPr>
                        <a:t>Cosigners</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spcBef>
                          <a:spcPts val="0"/>
                        </a:spcBef>
                        <a:spcAft>
                          <a:spcPts val="0"/>
                        </a:spcAft>
                        <a:buNone/>
                      </a:pPr>
                      <a:r>
                        <a:rPr lang="en-GB" sz="900" dirty="0" smtClean="0">
                          <a:latin typeface="Avenir"/>
                          <a:ea typeface="Avenir"/>
                          <a:cs typeface="Avenir"/>
                          <a:sym typeface="Avenir"/>
                        </a:rPr>
                        <a:t>No</a:t>
                      </a:r>
                      <a:endParaRPr sz="9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spcBef>
                          <a:spcPts val="0"/>
                        </a:spcBef>
                        <a:spcAft>
                          <a:spcPts val="0"/>
                        </a:spcAft>
                        <a:buNone/>
                      </a:pPr>
                      <a:r>
                        <a:rPr lang="en" sz="900">
                          <a:latin typeface="Avenir"/>
                          <a:ea typeface="Avenir"/>
                          <a:cs typeface="Avenir"/>
                          <a:sym typeface="Avenir"/>
                        </a:rPr>
                        <a:t>No</a:t>
                      </a:r>
                      <a:endParaRPr sz="90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mpd="sng">
                      <a:solidFill>
                        <a:prstClr val="black"/>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134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endParaRPr sz="800" dirty="0">
                        <a:latin typeface="Avenir"/>
                        <a:ea typeface="Avenir"/>
                        <a:cs typeface="Avenir"/>
                        <a:sym typeface="Avenir"/>
                      </a:endParaRPr>
                    </a:p>
                  </a:txBody>
                  <a:tcPr marL="68569" marR="68569" marT="51431" marB="51431">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Clr>
                          <a:schemeClr val="dk1"/>
                        </a:buClr>
                        <a:buSzPts val="1100"/>
                        <a:buFont typeface="Arial"/>
                        <a:buNone/>
                      </a:pPr>
                      <a:r>
                        <a:rPr lang="en" sz="1200" b="1" dirty="0" smtClean="0">
                          <a:solidFill>
                            <a:schemeClr val="dk1"/>
                          </a:solidFill>
                          <a:latin typeface="Avenir"/>
                          <a:ea typeface="Avenir"/>
                          <a:cs typeface="Avenir"/>
                          <a:sym typeface="Avenir"/>
                        </a:rPr>
                        <a:t>-</a:t>
                      </a:r>
                      <a:endParaRPr sz="1200" b="1"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rtl="0">
                        <a:spcBef>
                          <a:spcPts val="0"/>
                        </a:spcBef>
                        <a:spcAft>
                          <a:spcPts val="0"/>
                        </a:spcAft>
                        <a:buNone/>
                      </a:pPr>
                      <a:r>
                        <a:rPr lang="en" sz="900" b="1" dirty="0">
                          <a:solidFill>
                            <a:srgbClr val="DD7E6B"/>
                          </a:solidFill>
                          <a:latin typeface="Avenir"/>
                          <a:ea typeface="Avenir"/>
                          <a:cs typeface="Avenir"/>
                          <a:sym typeface="Avenir"/>
                        </a:rPr>
                        <a:t>140%</a:t>
                      </a:r>
                      <a:endParaRPr sz="900" b="1" dirty="0">
                        <a:solidFill>
                          <a:srgbClr val="DD7E6B"/>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900" b="1" dirty="0">
                          <a:solidFill>
                            <a:srgbClr val="85200C"/>
                          </a:solidFill>
                          <a:latin typeface="Avenir"/>
                          <a:ea typeface="Avenir"/>
                          <a:cs typeface="Avenir"/>
                          <a:sym typeface="Avenir"/>
                        </a:rPr>
                        <a:t>Weeks to Months</a:t>
                      </a:r>
                      <a:endParaRPr sz="900" b="1" dirty="0">
                        <a:solidFill>
                          <a:srgbClr val="85200C"/>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None/>
                      </a:pPr>
                      <a:r>
                        <a:rPr lang="en" sz="900" dirty="0">
                          <a:solidFill>
                            <a:schemeClr val="tx1"/>
                          </a:solidFill>
                          <a:latin typeface="Avenir"/>
                          <a:ea typeface="Avenir"/>
                          <a:cs typeface="Avenir"/>
                          <a:sym typeface="Avenir"/>
                        </a:rPr>
                        <a:t>N/A</a:t>
                      </a:r>
                      <a:endParaRPr sz="900" dirty="0">
                        <a:solidFill>
                          <a:schemeClr val="tx1"/>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rtl="0">
                        <a:spcBef>
                          <a:spcPts val="0"/>
                        </a:spcBef>
                        <a:spcAft>
                          <a:spcPts val="0"/>
                        </a:spcAft>
                        <a:buNone/>
                      </a:pPr>
                      <a:r>
                        <a:rPr lang="en-GB" sz="900" dirty="0" smtClean="0">
                          <a:solidFill>
                            <a:schemeClr val="tx1"/>
                          </a:solidFill>
                          <a:latin typeface="Avenir"/>
                          <a:ea typeface="Avenir"/>
                          <a:cs typeface="Avenir"/>
                          <a:sym typeface="Avenir"/>
                        </a:rPr>
                        <a:t>No</a:t>
                      </a:r>
                      <a:endParaRPr sz="900" dirty="0">
                        <a:solidFill>
                          <a:schemeClr val="tx1"/>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chemeClr val="dk1"/>
                        </a:buClr>
                        <a:buSzPts val="1100"/>
                        <a:buFont typeface="Arial"/>
                        <a:buNone/>
                      </a:pPr>
                      <a:r>
                        <a:rPr lang="en" sz="900" dirty="0">
                          <a:solidFill>
                            <a:schemeClr val="tx1"/>
                          </a:solidFill>
                          <a:latin typeface="Avenir"/>
                          <a:ea typeface="Avenir"/>
                          <a:cs typeface="Avenir"/>
                          <a:sym typeface="Avenir"/>
                        </a:rPr>
                        <a:t>N/A</a:t>
                      </a:r>
                      <a:endParaRPr sz="900" dirty="0">
                        <a:solidFill>
                          <a:schemeClr val="tx1"/>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9525" cap="flat" cmpd="sng">
                      <a:solidFill>
                        <a:srgbClr val="9E9E9E"/>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250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spcBef>
                          <a:spcPts val="0"/>
                        </a:spcBef>
                        <a:spcAft>
                          <a:spcPts val="0"/>
                        </a:spcAft>
                        <a:buNone/>
                      </a:pPr>
                      <a:r>
                        <a:rPr lang="en" sz="800" b="1" dirty="0">
                          <a:solidFill>
                            <a:srgbClr val="1F5799"/>
                          </a:solidFill>
                          <a:latin typeface="Helvetica Neue"/>
                          <a:ea typeface="Helvetica Neue"/>
                          <a:cs typeface="Helvetica Neue"/>
                          <a:sym typeface="Helvetica Neue"/>
                        </a:rPr>
                        <a:t> </a:t>
                      </a:r>
                      <a:r>
                        <a:rPr lang="en" sz="1400" b="1" dirty="0" smtClean="0">
                          <a:solidFill>
                            <a:srgbClr val="1F5799"/>
                          </a:solidFill>
                          <a:latin typeface="Avenir"/>
                          <a:ea typeface="Helvetica Neue"/>
                          <a:cs typeface="Helvetica Neue"/>
                          <a:sym typeface="Helvetica Neue"/>
                        </a:rPr>
                        <a:t>SmartCredit.io</a:t>
                      </a:r>
                      <a:endParaRPr sz="900" baseline="30000" dirty="0">
                        <a:latin typeface="Avenir"/>
                        <a:ea typeface="Avenir"/>
                        <a:cs typeface="Avenir"/>
                        <a:sym typeface="Avenir"/>
                      </a:endParaRPr>
                    </a:p>
                  </a:txBody>
                  <a:tcPr marL="68569" marR="68569" marT="51431" marB="51431">
                    <a:lnL w="12700" cmpd="sng">
                      <a:solidFill>
                        <a:prstClr val="black"/>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a:spcBef>
                          <a:spcPts val="0"/>
                        </a:spcBef>
                        <a:spcAft>
                          <a:spcPts val="0"/>
                        </a:spcAft>
                        <a:buClr>
                          <a:schemeClr val="dk1"/>
                        </a:buClr>
                        <a:buSzPts val="1100"/>
                        <a:buFont typeface="Arial"/>
                        <a:buNone/>
                      </a:pPr>
                      <a:r>
                        <a:rPr lang="en" sz="1500" b="1" dirty="0" smtClean="0">
                          <a:solidFill>
                            <a:srgbClr val="38761D"/>
                          </a:solidFill>
                          <a:latin typeface="Avenir"/>
                          <a:ea typeface="Avenir"/>
                          <a:cs typeface="Avenir"/>
                          <a:sym typeface="Avenir"/>
                        </a:rPr>
                        <a:t>+</a:t>
                      </a:r>
                      <a:endParaRPr sz="1500" b="1" dirty="0">
                        <a:solidFill>
                          <a:srgbClr val="38761D"/>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a:spcBef>
                          <a:spcPts val="0"/>
                        </a:spcBef>
                        <a:spcAft>
                          <a:spcPts val="0"/>
                        </a:spcAft>
                        <a:buNone/>
                      </a:pPr>
                      <a:r>
                        <a:rPr lang="en" sz="1400" b="1" dirty="0" smtClean="0">
                          <a:solidFill>
                            <a:srgbClr val="38761D"/>
                          </a:solidFill>
                          <a:latin typeface="Avenir"/>
                          <a:ea typeface="Avenir"/>
                          <a:cs typeface="Avenir"/>
                          <a:sym typeface="Avenir"/>
                        </a:rPr>
                        <a:t>Less</a:t>
                      </a:r>
                      <a:endParaRPr sz="1400" b="1" dirty="0">
                        <a:solidFill>
                          <a:srgbClr val="38761D"/>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rtl="0">
                        <a:spcBef>
                          <a:spcPts val="0"/>
                        </a:spcBef>
                        <a:spcAft>
                          <a:spcPts val="0"/>
                        </a:spcAft>
                        <a:buClr>
                          <a:schemeClr val="dk1"/>
                        </a:buClr>
                        <a:buSzPts val="1100"/>
                        <a:buFont typeface="Arial"/>
                        <a:buNone/>
                      </a:pPr>
                      <a:r>
                        <a:rPr lang="en" sz="1400" b="1" dirty="0">
                          <a:solidFill>
                            <a:srgbClr val="38761D"/>
                          </a:solidFill>
                          <a:latin typeface="Avenir"/>
                          <a:ea typeface="Avenir"/>
                          <a:cs typeface="Avenir"/>
                          <a:sym typeface="Avenir"/>
                        </a:rPr>
                        <a:t>Minutes</a:t>
                      </a:r>
                      <a:endParaRPr sz="1400" dirty="0">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spcBef>
                          <a:spcPts val="0"/>
                        </a:spcBef>
                        <a:spcAft>
                          <a:spcPts val="0"/>
                        </a:spcAft>
                        <a:buNone/>
                      </a:pPr>
                      <a:r>
                        <a:rPr lang="en" sz="1400" b="1" dirty="0" smtClean="0">
                          <a:solidFill>
                            <a:srgbClr val="38761D"/>
                          </a:solidFill>
                          <a:latin typeface="Avenir"/>
                          <a:ea typeface="Avenir"/>
                          <a:cs typeface="Avenir"/>
                          <a:sym typeface="Avenir"/>
                        </a:rPr>
                        <a:t>Yes</a:t>
                      </a:r>
                      <a:endParaRPr sz="1400" b="1" dirty="0">
                        <a:solidFill>
                          <a:srgbClr val="38761D"/>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solidFill>
                      <a:schemeClr val="bg1"/>
                    </a:solidFill>
                  </a:tcPr>
                </a:tc>
                <a:tc>
                  <a:txBody>
                    <a:bodyPr/>
                    <a:lstStyle/>
                    <a:p>
                      <a:pPr marL="0" lvl="0" indent="0">
                        <a:spcBef>
                          <a:spcPts val="0"/>
                        </a:spcBef>
                        <a:spcAft>
                          <a:spcPts val="0"/>
                        </a:spcAft>
                        <a:buNone/>
                      </a:pPr>
                      <a:r>
                        <a:rPr lang="en-GB" sz="1400" b="1" dirty="0" smtClean="0">
                          <a:solidFill>
                            <a:srgbClr val="38761D"/>
                          </a:solidFill>
                          <a:latin typeface="Avenir"/>
                          <a:ea typeface="Avenir"/>
                          <a:cs typeface="Avenir"/>
                          <a:sym typeface="Avenir"/>
                        </a:rPr>
                        <a:t>Yes</a:t>
                      </a:r>
                      <a:endParaRPr sz="1400" b="1" dirty="0">
                        <a:solidFill>
                          <a:srgbClr val="38761D"/>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spcBef>
                          <a:spcPts val="0"/>
                        </a:spcBef>
                        <a:spcAft>
                          <a:spcPts val="0"/>
                        </a:spcAft>
                        <a:buNone/>
                      </a:pPr>
                      <a:r>
                        <a:rPr lang="en" sz="1400" b="1" dirty="0" smtClean="0">
                          <a:solidFill>
                            <a:srgbClr val="38761D"/>
                          </a:solidFill>
                          <a:latin typeface="Avenir"/>
                          <a:ea typeface="Avenir"/>
                          <a:cs typeface="Avenir"/>
                          <a:sym typeface="Avenir"/>
                        </a:rPr>
                        <a:t>Yes</a:t>
                      </a:r>
                      <a:endParaRPr sz="1400" b="1" dirty="0">
                        <a:solidFill>
                          <a:srgbClr val="38761D"/>
                        </a:solidFill>
                        <a:latin typeface="Avenir"/>
                        <a:ea typeface="Avenir"/>
                        <a:cs typeface="Avenir"/>
                        <a:sym typeface="Avenir"/>
                      </a:endParaRPr>
                    </a:p>
                  </a:txBody>
                  <a:tcPr marL="68569" marR="68569" marT="51431" marB="51431">
                    <a:lnL w="12700" cap="flat" cmpd="sng" algn="ctr">
                      <a:solidFill>
                        <a:schemeClr val="tx1"/>
                      </a:solidFill>
                      <a:prstDash val="solid"/>
                      <a:round/>
                      <a:headEnd type="none" w="med" len="med"/>
                      <a:tailEnd type="none" w="med" len="med"/>
                    </a:lnL>
                    <a:lnR w="12700" cmpd="sng">
                      <a:solidFill>
                        <a:prstClr val="black"/>
                      </a:solidFill>
                      <a:prstDash val="solid"/>
                    </a:lnR>
                    <a:lnT w="12700" cap="flat" cmpd="sng" algn="ctr">
                      <a:solidFill>
                        <a:schemeClr val="tx1"/>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solidFill>
                      <a:schemeClr val="bg1"/>
                    </a:solidFill>
                  </a:tcPr>
                </a:tc>
              </a:tr>
            </a:tbl>
          </a:graphicData>
        </a:graphic>
      </p:graphicFrame>
      <p:pic>
        <p:nvPicPr>
          <p:cNvPr id="23" name="Google Shape;176;p31"/>
          <p:cNvPicPr preferRelativeResize="0"/>
          <p:nvPr/>
        </p:nvPicPr>
        <p:blipFill>
          <a:blip r:embed="rId3">
            <a:alphaModFix/>
          </a:blip>
          <a:stretch>
            <a:fillRect/>
          </a:stretch>
        </p:blipFill>
        <p:spPr>
          <a:xfrm>
            <a:off x="465381" y="1528360"/>
            <a:ext cx="576931" cy="199513"/>
          </a:xfrm>
          <a:prstGeom prst="rect">
            <a:avLst/>
          </a:prstGeom>
          <a:noFill/>
          <a:ln>
            <a:noFill/>
          </a:ln>
        </p:spPr>
      </p:pic>
      <p:pic>
        <p:nvPicPr>
          <p:cNvPr id="24" name="Google Shape;177;p31"/>
          <p:cNvPicPr preferRelativeResize="0"/>
          <p:nvPr/>
        </p:nvPicPr>
        <p:blipFill>
          <a:blip r:embed="rId4">
            <a:alphaModFix/>
          </a:blip>
          <a:stretch>
            <a:fillRect/>
          </a:stretch>
        </p:blipFill>
        <p:spPr>
          <a:xfrm>
            <a:off x="465381" y="1870897"/>
            <a:ext cx="640223" cy="158150"/>
          </a:xfrm>
          <a:prstGeom prst="rect">
            <a:avLst/>
          </a:prstGeom>
          <a:noFill/>
          <a:ln>
            <a:noFill/>
          </a:ln>
        </p:spPr>
      </p:pic>
      <p:pic>
        <p:nvPicPr>
          <p:cNvPr id="25" name="Google Shape;178;p31"/>
          <p:cNvPicPr preferRelativeResize="0"/>
          <p:nvPr/>
        </p:nvPicPr>
        <p:blipFill>
          <a:blip r:embed="rId5">
            <a:alphaModFix/>
          </a:blip>
          <a:stretch>
            <a:fillRect/>
          </a:stretch>
        </p:blipFill>
        <p:spPr>
          <a:xfrm>
            <a:off x="458620" y="2202287"/>
            <a:ext cx="570074" cy="185940"/>
          </a:xfrm>
          <a:prstGeom prst="rect">
            <a:avLst/>
          </a:prstGeom>
          <a:noFill/>
          <a:ln>
            <a:noFill/>
          </a:ln>
        </p:spPr>
      </p:pic>
      <p:pic>
        <p:nvPicPr>
          <p:cNvPr id="26" name="Google Shape;179;p31"/>
          <p:cNvPicPr preferRelativeResize="0"/>
          <p:nvPr/>
        </p:nvPicPr>
        <p:blipFill>
          <a:blip r:embed="rId6">
            <a:alphaModFix/>
          </a:blip>
          <a:stretch>
            <a:fillRect/>
          </a:stretch>
        </p:blipFill>
        <p:spPr>
          <a:xfrm>
            <a:off x="458620" y="2533468"/>
            <a:ext cx="570074" cy="138094"/>
          </a:xfrm>
          <a:prstGeom prst="rect">
            <a:avLst/>
          </a:prstGeom>
          <a:noFill/>
          <a:ln>
            <a:noFill/>
          </a:ln>
        </p:spPr>
      </p:pic>
      <p:pic>
        <p:nvPicPr>
          <p:cNvPr id="27" name="Google Shape;180;p31"/>
          <p:cNvPicPr preferRelativeResize="0"/>
          <p:nvPr/>
        </p:nvPicPr>
        <p:blipFill>
          <a:blip r:embed="rId7">
            <a:alphaModFix/>
          </a:blip>
          <a:stretch>
            <a:fillRect/>
          </a:stretch>
        </p:blipFill>
        <p:spPr>
          <a:xfrm>
            <a:off x="458620" y="2848736"/>
            <a:ext cx="511754" cy="160645"/>
          </a:xfrm>
          <a:prstGeom prst="rect">
            <a:avLst/>
          </a:prstGeom>
          <a:noFill/>
          <a:ln>
            <a:noFill/>
          </a:ln>
        </p:spPr>
      </p:pic>
      <p:pic>
        <p:nvPicPr>
          <p:cNvPr id="28" name="Google Shape;181;p31"/>
          <p:cNvPicPr preferRelativeResize="0"/>
          <p:nvPr/>
        </p:nvPicPr>
        <p:blipFill>
          <a:blip r:embed="rId8">
            <a:alphaModFix/>
          </a:blip>
          <a:stretch>
            <a:fillRect/>
          </a:stretch>
        </p:blipFill>
        <p:spPr>
          <a:xfrm>
            <a:off x="458620" y="3147984"/>
            <a:ext cx="576934" cy="158156"/>
          </a:xfrm>
          <a:prstGeom prst="rect">
            <a:avLst/>
          </a:prstGeom>
          <a:noFill/>
          <a:ln>
            <a:noFill/>
          </a:ln>
        </p:spPr>
      </p:pic>
      <p:pic>
        <p:nvPicPr>
          <p:cNvPr id="29" name="Google Shape;182;p31"/>
          <p:cNvPicPr preferRelativeResize="0"/>
          <p:nvPr/>
        </p:nvPicPr>
        <p:blipFill>
          <a:blip r:embed="rId9">
            <a:alphaModFix/>
          </a:blip>
          <a:stretch>
            <a:fillRect/>
          </a:stretch>
        </p:blipFill>
        <p:spPr>
          <a:xfrm>
            <a:off x="461402" y="3494404"/>
            <a:ext cx="491857" cy="139394"/>
          </a:xfrm>
          <a:prstGeom prst="rect">
            <a:avLst/>
          </a:prstGeom>
          <a:noFill/>
          <a:ln>
            <a:noFill/>
          </a:ln>
        </p:spPr>
      </p:pic>
      <p:pic>
        <p:nvPicPr>
          <p:cNvPr id="30" name="Google Shape;183;p31"/>
          <p:cNvPicPr preferRelativeResize="0"/>
          <p:nvPr/>
        </p:nvPicPr>
        <p:blipFill>
          <a:blip r:embed="rId10">
            <a:alphaModFix/>
          </a:blip>
          <a:stretch>
            <a:fillRect/>
          </a:stretch>
        </p:blipFill>
        <p:spPr>
          <a:xfrm>
            <a:off x="461402" y="3832245"/>
            <a:ext cx="1134947" cy="121556"/>
          </a:xfrm>
          <a:prstGeom prst="rect">
            <a:avLst/>
          </a:prstGeom>
          <a:noFill/>
          <a:ln>
            <a:noFill/>
          </a:ln>
        </p:spPr>
      </p:pic>
      <p:pic>
        <p:nvPicPr>
          <p:cNvPr id="31" name="Google Shape;184;p31"/>
          <p:cNvPicPr preferRelativeResize="0"/>
          <p:nvPr/>
        </p:nvPicPr>
        <p:blipFill>
          <a:blip r:embed="rId11">
            <a:alphaModFix/>
          </a:blip>
          <a:stretch>
            <a:fillRect/>
          </a:stretch>
        </p:blipFill>
        <p:spPr>
          <a:xfrm>
            <a:off x="461402" y="4087520"/>
            <a:ext cx="502262" cy="158156"/>
          </a:xfrm>
          <a:prstGeom prst="rect">
            <a:avLst/>
          </a:prstGeom>
          <a:noFill/>
          <a:ln>
            <a:noFill/>
          </a:ln>
        </p:spPr>
      </p:pic>
    </p:spTree>
    <p:extLst>
      <p:ext uri="{BB962C8B-B14F-4D97-AF65-F5344CB8AC3E}">
        <p14:creationId xmlns:p14="http://schemas.microsoft.com/office/powerpoint/2010/main" val="4267910058"/>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martCredit July 2018">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SmartCredit July 2018">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enutzerdefiniert 8">
    <a:dk1>
      <a:srgbClr val="000000"/>
    </a:dk1>
    <a:lt1>
      <a:srgbClr val="FFFFFF"/>
    </a:lt1>
    <a:dk2>
      <a:srgbClr val="18244D"/>
    </a:dk2>
    <a:lt2>
      <a:srgbClr val="E7E6E6"/>
    </a:lt2>
    <a:accent1>
      <a:srgbClr val="17264B"/>
    </a:accent1>
    <a:accent2>
      <a:srgbClr val="235997"/>
    </a:accent2>
    <a:accent3>
      <a:srgbClr val="5690D6"/>
    </a:accent3>
    <a:accent4>
      <a:srgbClr val="5690D6"/>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enutzerdefiniert 8">
    <a:dk1>
      <a:srgbClr val="000000"/>
    </a:dk1>
    <a:lt1>
      <a:srgbClr val="FFFFFF"/>
    </a:lt1>
    <a:dk2>
      <a:srgbClr val="18244D"/>
    </a:dk2>
    <a:lt2>
      <a:srgbClr val="E7E6E6"/>
    </a:lt2>
    <a:accent1>
      <a:srgbClr val="17264B"/>
    </a:accent1>
    <a:accent2>
      <a:srgbClr val="235997"/>
    </a:accent2>
    <a:accent3>
      <a:srgbClr val="5690D6"/>
    </a:accent3>
    <a:accent4>
      <a:srgbClr val="5690D6"/>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enutzerdefiniert 8">
    <a:dk1>
      <a:srgbClr val="000000"/>
    </a:dk1>
    <a:lt1>
      <a:srgbClr val="FFFFFF"/>
    </a:lt1>
    <a:dk2>
      <a:srgbClr val="18244D"/>
    </a:dk2>
    <a:lt2>
      <a:srgbClr val="E7E6E6"/>
    </a:lt2>
    <a:accent1>
      <a:srgbClr val="17264B"/>
    </a:accent1>
    <a:accent2>
      <a:srgbClr val="235997"/>
    </a:accent2>
    <a:accent3>
      <a:srgbClr val="5690D6"/>
    </a:accent3>
    <a:accent4>
      <a:srgbClr val="5690D6"/>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enutzerdefiniert 8">
    <a:dk1>
      <a:srgbClr val="000000"/>
    </a:dk1>
    <a:lt1>
      <a:srgbClr val="FFFFFF"/>
    </a:lt1>
    <a:dk2>
      <a:srgbClr val="18244D"/>
    </a:dk2>
    <a:lt2>
      <a:srgbClr val="E7E6E6"/>
    </a:lt2>
    <a:accent1>
      <a:srgbClr val="17264B"/>
    </a:accent1>
    <a:accent2>
      <a:srgbClr val="235997"/>
    </a:accent2>
    <a:accent3>
      <a:srgbClr val="5690D6"/>
    </a:accent3>
    <a:accent4>
      <a:srgbClr val="5690D6"/>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530</TotalTime>
  <Words>1091</Words>
  <Application>Microsoft Office PowerPoint</Application>
  <PresentationFormat>On-screen Show (16:9)</PresentationFormat>
  <Paragraphs>214</Paragraphs>
  <Slides>15</Slides>
  <Notes>15</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Helvetica Neue</vt:lpstr>
      <vt:lpstr>Avenir</vt:lpstr>
      <vt:lpstr>Arial</vt:lpstr>
      <vt:lpstr>Calibri</vt:lpstr>
      <vt:lpstr>Simple Light</vt:lpstr>
      <vt:lpstr>2_SmartCredit July 2018</vt:lpstr>
      <vt:lpstr>3_SmartCredit July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are the team building the credit system for the crypto world.</vt:lpstr>
      <vt:lpstr>Capital Raise.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dc:creator>
  <cp:lastModifiedBy>Martin Ploom</cp:lastModifiedBy>
  <cp:revision>33</cp:revision>
  <dcterms:modified xsi:type="dcterms:W3CDTF">2019-06-03T07:39:24Z</dcterms:modified>
</cp:coreProperties>
</file>